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5"/>
  </p:notesMasterIdLst>
  <p:sldIdLst>
    <p:sldId id="256" r:id="rId2"/>
    <p:sldId id="257" r:id="rId3"/>
    <p:sldId id="262" r:id="rId4"/>
    <p:sldId id="263" r:id="rId5"/>
    <p:sldId id="264" r:id="rId6"/>
    <p:sldId id="281" r:id="rId7"/>
    <p:sldId id="282" r:id="rId8"/>
    <p:sldId id="283" r:id="rId9"/>
    <p:sldId id="265" r:id="rId10"/>
    <p:sldId id="267" r:id="rId11"/>
    <p:sldId id="268" r:id="rId12"/>
    <p:sldId id="269" r:id="rId13"/>
    <p:sldId id="284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58ED5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7670" autoAdjust="0"/>
  </p:normalViewPr>
  <p:slideViewPr>
    <p:cSldViewPr>
      <p:cViewPr>
        <p:scale>
          <a:sx n="80" d="100"/>
          <a:sy n="80" d="100"/>
        </p:scale>
        <p:origin x="-1086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474E290-B368-43C4-A3C7-FD68E24F02FA}" type="datetimeFigureOut">
              <a:rPr lang="en-US" smtClean="0"/>
              <a:pPr/>
              <a:t>18-Aug-19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E4C689-838A-4806-AE8B-6C06EBEFA95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6262FA-85D8-4146-8872-0F34634D5395}" type="datetime1">
              <a:rPr lang="en-US" smtClean="0"/>
              <a:pPr/>
              <a:t>18-Aug-19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23471-20C7-4F90-8629-070BCD8C0092}" type="datetime1">
              <a:rPr lang="en-US" smtClean="0"/>
              <a:pPr/>
              <a:t>18-Aug-19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D2FD4-23A5-4368-8FB3-B717ADB597B8}" type="datetime1">
              <a:rPr lang="en-US" smtClean="0"/>
              <a:pPr/>
              <a:t>18-Aug-19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6459F-FDD8-4CFD-941E-BACDE23A79AF}" type="datetime1">
              <a:rPr lang="en-US" smtClean="0"/>
              <a:pPr/>
              <a:t>18-Aug-19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38969-B54E-4424-AE3F-0EDD8EF42040}" type="datetime1">
              <a:rPr lang="en-US" smtClean="0"/>
              <a:pPr/>
              <a:t>18-Aug-19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D14C3-C7D2-4E66-B66C-9DF937646971}" type="datetime1">
              <a:rPr lang="en-US" smtClean="0"/>
              <a:pPr/>
              <a:t>18-Aug-19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D0AC9-EE43-40CC-AC3A-2CDE3337044B}" type="datetime1">
              <a:rPr lang="en-US" smtClean="0"/>
              <a:pPr/>
              <a:t>18-Aug-19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0B6BC-8B24-4677-B055-8210704DF987}" type="datetime1">
              <a:rPr lang="en-US" smtClean="0"/>
              <a:pPr/>
              <a:t>18-Aug-19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FE134-3D4B-43E7-A96B-4DD4B37331FF}" type="datetime1">
              <a:rPr lang="en-US" smtClean="0"/>
              <a:pPr/>
              <a:t>18-Aug-19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32B685-5DC5-4E78-ADB4-0A1E4037C76E}" type="datetime1">
              <a:rPr lang="en-US" smtClean="0"/>
              <a:pPr/>
              <a:t>18-Aug-19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6DF56-55CA-4389-93C2-A1452EC9DC6B}" type="datetime1">
              <a:rPr lang="en-US" smtClean="0"/>
              <a:pPr/>
              <a:t>18-Aug-19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4F3955-F87A-4BE2-A11F-0FD65C90C809}" type="datetime1">
              <a:rPr lang="en-US" smtClean="0"/>
              <a:pPr/>
              <a:t>18-Aug-19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 descr="final_colo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447800" cy="685800"/>
          </a:xfrm>
          <a:prstGeom prst="rect">
            <a:avLst/>
          </a:prstGeom>
        </p:spPr>
      </p:pic>
      <p:sp>
        <p:nvSpPr>
          <p:cNvPr id="4" name="Title 1"/>
          <p:cNvSpPr>
            <a:spLocks noGrp="1"/>
          </p:cNvSpPr>
          <p:nvPr>
            <p:ph type="ctrTitle"/>
          </p:nvPr>
        </p:nvSpPr>
        <p:spPr>
          <a:xfrm>
            <a:off x="621506" y="685800"/>
            <a:ext cx="7772400" cy="457200"/>
          </a:xfrm>
        </p:spPr>
        <p:txBody>
          <a:bodyPr>
            <a:normAutofit fontScale="90000"/>
          </a:bodyPr>
          <a:lstStyle/>
          <a:p>
            <a:r>
              <a:rPr lang="en-US" sz="18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Development of master curricula for natural disasters risk management in Western Balkan countries</a:t>
            </a:r>
            <a:endParaRPr lang="bs-Latn-BA" sz="1800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sp>
        <p:nvSpPr>
          <p:cNvPr id="5" name="Subtitle 2"/>
          <p:cNvSpPr>
            <a:spLocks noGrp="1"/>
          </p:cNvSpPr>
          <p:nvPr>
            <p:ph type="subTitle" idx="1"/>
          </p:nvPr>
        </p:nvSpPr>
        <p:spPr>
          <a:xfrm>
            <a:off x="1371600" y="1524000"/>
            <a:ext cx="6400800" cy="1143000"/>
          </a:xfrm>
        </p:spPr>
        <p:txBody>
          <a:bodyPr>
            <a:normAutofit/>
          </a:bodyPr>
          <a:lstStyle/>
          <a:p>
            <a:r>
              <a:rPr lang="sr-Latn-BA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Overview of the achieved results and future tasks</a:t>
            </a:r>
            <a:endParaRPr lang="bs-Latn-BA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0" y="1219200"/>
            <a:ext cx="9144000" cy="0"/>
          </a:xfrm>
          <a:prstGeom prst="line">
            <a:avLst/>
          </a:prstGeom>
          <a:ln w="254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itle 1"/>
          <p:cNvSpPr txBox="1">
            <a:spLocks/>
          </p:cNvSpPr>
          <p:nvPr/>
        </p:nvSpPr>
        <p:spPr>
          <a:xfrm>
            <a:off x="685800" y="2667000"/>
            <a:ext cx="7772400" cy="838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r-Latn-BA" sz="1800" smtClean="0">
                <a:solidFill>
                  <a:srgbClr val="002060"/>
                </a:solidFill>
                <a:latin typeface="Book Antiqua" panose="02040602050305030304" pitchFamily="18" charset="0"/>
              </a:rPr>
              <a:t>Milan </a:t>
            </a:r>
            <a:r>
              <a:rPr lang="sr-Latn-BA" sz="18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Gocić</a:t>
            </a:r>
          </a:p>
          <a:p>
            <a:r>
              <a:rPr lang="sr-Latn-BA" sz="18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University of Niš</a:t>
            </a:r>
            <a:endParaRPr lang="bs-Latn-BA" sz="1800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685800" y="4953000"/>
            <a:ext cx="7772400" cy="685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r-Latn-BA" sz="18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Sixth </a:t>
            </a:r>
            <a:r>
              <a:rPr lang="sr-Latn-BA" sz="18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Steering Committee meeting/ </a:t>
            </a:r>
            <a:r>
              <a:rPr lang="sr-Latn-BA" sz="18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05</a:t>
            </a:r>
            <a:r>
              <a:rPr lang="en-GB" sz="1800" baseline="30000" dirty="0" err="1" smtClean="0">
                <a:solidFill>
                  <a:srgbClr val="002060"/>
                </a:solidFill>
                <a:latin typeface="Book Antiqua" panose="02040602050305030304" pitchFamily="18" charset="0"/>
              </a:rPr>
              <a:t>th</a:t>
            </a:r>
            <a:r>
              <a:rPr lang="sr-Latn-BA" sz="18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 September </a:t>
            </a:r>
            <a:r>
              <a:rPr lang="sr-Latn-BA" sz="18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2019</a:t>
            </a:r>
            <a:endParaRPr lang="bs-Latn-BA" sz="1800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3352800" y="3733800"/>
            <a:ext cx="2325688" cy="1295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bs-Latn-BA" sz="1800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sp>
        <p:nvSpPr>
          <p:cNvPr id="11" name="Text Box 2"/>
          <p:cNvSpPr txBox="1">
            <a:spLocks noChangeArrowheads="1"/>
          </p:cNvSpPr>
          <p:nvPr/>
        </p:nvSpPr>
        <p:spPr bwMode="auto">
          <a:xfrm>
            <a:off x="0" y="6057781"/>
            <a:ext cx="9144000" cy="80021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spAutoFit/>
          </a:bodyPr>
          <a:lstStyle/>
          <a:p>
            <a:pPr algn="ctr">
              <a:spcAft>
                <a:spcPts val="0"/>
              </a:spcAft>
            </a:pPr>
            <a:r>
              <a:rPr lang="en-US" sz="1200" dirty="0">
                <a:effectLst/>
                <a:latin typeface="Book Antiqua"/>
                <a:ea typeface="Calibri"/>
                <a:cs typeface="Times New Roman"/>
              </a:rPr>
              <a:t>Project number:  </a:t>
            </a:r>
            <a:r>
              <a:rPr lang="sr-Latn-RS" sz="1200" dirty="0" smtClean="0">
                <a:effectLst/>
                <a:latin typeface="Book Antiqua"/>
                <a:ea typeface="Calibri"/>
                <a:cs typeface="Times New Roman"/>
              </a:rPr>
              <a:t>5</a:t>
            </a:r>
            <a:r>
              <a:rPr lang="en-US" sz="1200" dirty="0" smtClean="0">
                <a:latin typeface="Book Antiqua"/>
                <a:ea typeface="Calibri"/>
                <a:cs typeface="Times New Roman"/>
              </a:rPr>
              <a:t>73806-EPP-1-2016-1-RS-EPPKA2-CBHE-JP</a:t>
            </a:r>
            <a:endParaRPr lang="bs-Latn-BA" sz="1200" dirty="0">
              <a:latin typeface="Book Antiqua"/>
              <a:ea typeface="Calibri"/>
              <a:cs typeface="Times New Roman"/>
            </a:endParaRPr>
          </a:p>
          <a:p>
            <a:pPr>
              <a:spcAft>
                <a:spcPts val="0"/>
              </a:spcAft>
            </a:pPr>
            <a:r>
              <a:rPr lang="en-US" sz="1200" dirty="0">
                <a:effectLst/>
                <a:latin typeface="Book Antiqua"/>
                <a:ea typeface="Calibri"/>
                <a:cs typeface="Times New Roman"/>
              </a:rPr>
              <a:t> </a:t>
            </a:r>
            <a:endParaRPr lang="bs-Latn-BA" sz="1200" dirty="0">
              <a:effectLst/>
              <a:latin typeface="Book Antiqua"/>
              <a:ea typeface="Calibri"/>
              <a:cs typeface="Times New Roman"/>
            </a:endParaRPr>
          </a:p>
          <a:p>
            <a:pPr algn="just">
              <a:spcAft>
                <a:spcPts val="0"/>
              </a:spcAft>
            </a:pPr>
            <a:r>
              <a:rPr lang="bs-Latn-BA" sz="1100" i="1" dirty="0">
                <a:effectLst/>
                <a:latin typeface="Book Antiqua"/>
                <a:ea typeface="Calibri"/>
                <a:cs typeface="Times New Roman"/>
              </a:rPr>
              <a:t>"This project has been funded with support from the European Commission. This publication </a:t>
            </a:r>
            <a:r>
              <a:rPr lang="bs-Latn-BA" sz="1100" i="1" dirty="0" smtClean="0">
                <a:effectLst/>
                <a:latin typeface="Book Antiqua"/>
                <a:ea typeface="Calibri"/>
                <a:cs typeface="Times New Roman"/>
              </a:rPr>
              <a:t>reflects </a:t>
            </a:r>
            <a:r>
              <a:rPr lang="bs-Latn-BA" sz="1100" i="1" dirty="0">
                <a:effectLst/>
                <a:latin typeface="Book Antiqua"/>
                <a:ea typeface="Calibri"/>
                <a:cs typeface="Times New Roman"/>
              </a:rPr>
              <a:t>the views only of the author, and the Commission cannot be held responsible for any use which may be made of the information contained therein"</a:t>
            </a:r>
            <a:endParaRPr lang="bs-Latn-BA" sz="1200" dirty="0">
              <a:effectLst/>
              <a:latin typeface="Book Antiqua"/>
              <a:ea typeface="Calibri"/>
              <a:cs typeface="Times New Roman"/>
            </a:endParaRPr>
          </a:p>
        </p:txBody>
      </p:sp>
      <p:pic>
        <p:nvPicPr>
          <p:cNvPr id="12" name="Picture 11" descr="http://rewbc.ni.ac.rs/wp-content/uploads/2016/02/University-NIS.pn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62400" y="3810000"/>
            <a:ext cx="1143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12" descr="eu_flag_co_funded_pos_[rgb]_right.jpg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7467600" y="152400"/>
            <a:ext cx="1676400" cy="4095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249362"/>
            <a:ext cx="8686800" cy="427038"/>
          </a:xfrm>
        </p:spPr>
        <p:txBody>
          <a:bodyPr>
            <a:normAutofit fontScale="90000"/>
          </a:bodyPr>
          <a:lstStyle/>
          <a:p>
            <a:r>
              <a:rPr lang="sr-Latn-R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WP6 – to do list</a:t>
            </a:r>
            <a:br>
              <a:rPr lang="sr-Latn-R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</a:br>
            <a:r>
              <a:rPr lang="en-US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Dissemination</a:t>
            </a: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1981200" y="152400"/>
            <a:ext cx="5562600" cy="3809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4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Development of master curricula for natural disasters risk management in Western Balkan countries</a:t>
            </a:r>
            <a:endParaRPr lang="bs-Latn-BA" sz="1400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0" y="723900"/>
            <a:ext cx="9144000" cy="0"/>
          </a:xfrm>
          <a:prstGeom prst="line">
            <a:avLst/>
          </a:prstGeom>
          <a:ln w="254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192900708"/>
              </p:ext>
            </p:extLst>
          </p:nvPr>
        </p:nvGraphicFramePr>
        <p:xfrm>
          <a:off x="533400" y="2057401"/>
          <a:ext cx="8229600" cy="435062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629400"/>
                <a:gridCol w="1600200"/>
              </a:tblGrid>
              <a:tr h="387632"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dirty="0" smtClean="0">
                          <a:solidFill>
                            <a:schemeClr val="bg1"/>
                          </a:solidFill>
                        </a:rPr>
                        <a:t>6.1</a:t>
                      </a:r>
                      <a:r>
                        <a:rPr lang="en-GB" sz="1800" b="1" dirty="0" smtClean="0"/>
                        <a:t> Creation of the dissemination plan for the project</a:t>
                      </a:r>
                      <a:endParaRPr lang="en-US" dirty="0" smtClean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2021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noProof="0" dirty="0" smtClean="0">
                          <a:solidFill>
                            <a:schemeClr val="tx1"/>
                          </a:solidFill>
                        </a:rPr>
                        <a:t>Dissemination plan created </a:t>
                      </a:r>
                      <a:r>
                        <a:rPr lang="sr-Latn-RS" sz="1600" noProof="0" dirty="0" smtClean="0">
                          <a:solidFill>
                            <a:schemeClr val="tx1"/>
                          </a:solidFill>
                        </a:rPr>
                        <a:t>– </a:t>
                      </a:r>
                      <a:r>
                        <a:rPr lang="sr-Latn-RS" sz="1600" kern="1200" baseline="0" noProof="0" dirty="0" smtClean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UNI</a:t>
                      </a:r>
                      <a:r>
                        <a:rPr lang="sr-Latn-RS" sz="1600" noProof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600" baseline="0" noProof="0" dirty="0" smtClean="0">
                          <a:solidFill>
                            <a:srgbClr val="0070C0"/>
                          </a:solidFill>
                        </a:rPr>
                        <a:t>in consultation with </a:t>
                      </a:r>
                      <a:r>
                        <a:rPr lang="sr-Latn-RS" sz="1600" baseline="0" noProof="0" dirty="0" smtClean="0">
                          <a:solidFill>
                            <a:srgbClr val="0070C0"/>
                          </a:solidFill>
                        </a:rPr>
                        <a:t>contact persons from all institutions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sz="1600" u="none" dirty="0" smtClean="0">
                          <a:solidFill>
                            <a:schemeClr val="tx1"/>
                          </a:solidFill>
                        </a:rPr>
                        <a:t>14 March </a:t>
                      </a:r>
                      <a:r>
                        <a:rPr lang="en-US" sz="1600" u="none" dirty="0" smtClean="0">
                          <a:solidFill>
                            <a:schemeClr val="tx1"/>
                          </a:solidFill>
                        </a:rPr>
                        <a:t>201</a:t>
                      </a:r>
                      <a:r>
                        <a:rPr lang="sr-Latn-RS" sz="1600" u="none" dirty="0" smtClean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sz="1600" b="1" u="none" dirty="0" smtClean="0">
                          <a:solidFill>
                            <a:srgbClr val="00B050"/>
                          </a:solidFill>
                        </a:rPr>
                        <a:t>COMPLETED</a:t>
                      </a:r>
                      <a:endParaRPr lang="en-US" sz="1600" b="1" u="none" dirty="0" smtClean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</a:tr>
              <a:tr h="651224"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b="1" dirty="0" smtClean="0">
                          <a:solidFill>
                            <a:schemeClr val="bg1"/>
                          </a:solidFill>
                        </a:rPr>
                        <a:t>6.2</a:t>
                      </a:r>
                      <a:r>
                        <a:rPr lang="en-GB" sz="1800" b="1" dirty="0" smtClean="0">
                          <a:solidFill>
                            <a:schemeClr val="bg1"/>
                          </a:solidFill>
                        </a:rPr>
                        <a:t> Development and maintenance of project website and creation of promotional materials and campaigns</a:t>
                      </a:r>
                      <a:endParaRPr lang="en-US" sz="1800" b="1" kern="1200" dirty="0" smtClean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3485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Promotion material created</a:t>
                      </a:r>
                      <a:endParaRPr lang="sr-Latn-RS" sz="1600" baseline="0" noProof="0" dirty="0" smtClean="0">
                        <a:solidFill>
                          <a:srgbClr val="0070C0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sz="1600" dirty="0" smtClean="0">
                          <a:solidFill>
                            <a:schemeClr val="tx1"/>
                          </a:solidFill>
                        </a:rPr>
                        <a:t>Website and platform launched</a:t>
                      </a:r>
                      <a:endParaRPr lang="en-US" sz="16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sz="1600" u="none" dirty="0" smtClean="0">
                          <a:solidFill>
                            <a:schemeClr val="tx1"/>
                          </a:solidFill>
                        </a:rPr>
                        <a:t>14 October </a:t>
                      </a:r>
                      <a:r>
                        <a:rPr lang="en-US" sz="1600" u="none" dirty="0" smtClean="0">
                          <a:solidFill>
                            <a:schemeClr val="tx1"/>
                          </a:solidFill>
                        </a:rPr>
                        <a:t>201</a:t>
                      </a:r>
                      <a:r>
                        <a:rPr lang="sr-Latn-RS" sz="1600" u="none" dirty="0" smtClean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en-US" sz="160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sz="1800" b="0" i="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I</a:t>
                      </a:r>
                      <a:r>
                        <a:rPr lang="en-US" sz="1800" b="0" i="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n progress</a:t>
                      </a:r>
                      <a:endParaRPr lang="en-US" sz="160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50520"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sz="18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6.3 </a:t>
                      </a:r>
                      <a:r>
                        <a:rPr lang="en-US" sz="1800" b="1" i="0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Promotional activity for student enrolment</a:t>
                      </a:r>
                      <a:endParaRPr lang="en-US" sz="1800" b="1" kern="1200" dirty="0" smtClean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20213">
                <a:tc>
                  <a:txBody>
                    <a:bodyPr/>
                    <a:lstStyle/>
                    <a:p>
                      <a:r>
                        <a:rPr lang="sr-Latn-RS" sz="1600" dirty="0" smtClean="0">
                          <a:solidFill>
                            <a:schemeClr val="tx1"/>
                          </a:solidFill>
                        </a:rPr>
                        <a:t>Student enrolment</a:t>
                      </a:r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 promoted</a:t>
                      </a:r>
                      <a:r>
                        <a:rPr lang="sr-Latn-RS" sz="1600" dirty="0" smtClean="0">
                          <a:solidFill>
                            <a:schemeClr val="tx1"/>
                          </a:solidFill>
                        </a:rPr>
                        <a:t> - </a:t>
                      </a:r>
                      <a:r>
                        <a:rPr lang="sr-Latn-RS" sz="1600" baseline="0" noProof="0" dirty="0" smtClean="0">
                          <a:solidFill>
                            <a:srgbClr val="0070C0"/>
                          </a:solidFill>
                        </a:rPr>
                        <a:t>All WBC institutions</a:t>
                      </a:r>
                      <a:endParaRPr lang="en-US" sz="16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sz="1600" u="none" dirty="0" smtClean="0">
                          <a:solidFill>
                            <a:schemeClr val="tx1"/>
                          </a:solidFill>
                        </a:rPr>
                        <a:t>14 October </a:t>
                      </a:r>
                      <a:r>
                        <a:rPr lang="en-US" sz="1600" u="none" dirty="0" smtClean="0">
                          <a:solidFill>
                            <a:schemeClr val="tx1"/>
                          </a:solidFill>
                        </a:rPr>
                        <a:t>201</a:t>
                      </a:r>
                      <a:r>
                        <a:rPr lang="sr-Latn-RS" sz="1600" u="none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en-US" sz="160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sz="1800" b="1" u="none" dirty="0" smtClean="0">
                          <a:solidFill>
                            <a:srgbClr val="00B050"/>
                          </a:solidFill>
                        </a:rPr>
                        <a:t>COMPLETED</a:t>
                      </a:r>
                      <a:endParaRPr lang="en-US" sz="180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58531"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sz="18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6.4 </a:t>
                      </a:r>
                      <a:r>
                        <a:rPr lang="en-GB" sz="1800" b="1" dirty="0" smtClean="0">
                          <a:solidFill>
                            <a:schemeClr val="bg1"/>
                          </a:solidFill>
                        </a:rPr>
                        <a:t>Promotional activity for trainings</a:t>
                      </a:r>
                      <a:endParaRPr lang="en-US" sz="1800" b="1" kern="1200" dirty="0" smtClean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20213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Trainings promoted</a:t>
                      </a:r>
                      <a:r>
                        <a:rPr lang="sr-Latn-RS" sz="1600" dirty="0" smtClean="0">
                          <a:solidFill>
                            <a:schemeClr val="tx1"/>
                          </a:solidFill>
                        </a:rPr>
                        <a:t> - </a:t>
                      </a:r>
                      <a:r>
                        <a:rPr lang="sr-Latn-RS" sz="1600" baseline="0" noProof="0" dirty="0" smtClean="0">
                          <a:solidFill>
                            <a:srgbClr val="0070C0"/>
                          </a:solidFill>
                        </a:rPr>
                        <a:t>All WBC institutions</a:t>
                      </a:r>
                      <a:endParaRPr lang="en-US" sz="16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sz="1600" u="none" dirty="0" smtClean="0">
                          <a:solidFill>
                            <a:schemeClr val="tx1"/>
                          </a:solidFill>
                        </a:rPr>
                        <a:t>14 October </a:t>
                      </a:r>
                      <a:r>
                        <a:rPr lang="en-US" sz="1600" u="none" dirty="0" smtClean="0">
                          <a:solidFill>
                            <a:schemeClr val="tx1"/>
                          </a:solidFill>
                        </a:rPr>
                        <a:t>201</a:t>
                      </a:r>
                      <a:r>
                        <a:rPr lang="sr-Latn-RS" sz="1600" u="none" dirty="0" smtClean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en-US" sz="160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sz="1800" b="1" u="none" dirty="0" smtClean="0">
                          <a:solidFill>
                            <a:srgbClr val="00B050"/>
                          </a:solidFill>
                        </a:rPr>
                        <a:t>COMPLETED</a:t>
                      </a:r>
                      <a:endParaRPr lang="en-US" sz="180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/>
          </a:p>
        </p:txBody>
      </p:sp>
      <p:pic>
        <p:nvPicPr>
          <p:cNvPr id="12" name="Picture 11" descr="final_colo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447800" cy="685800"/>
          </a:xfrm>
          <a:prstGeom prst="rect">
            <a:avLst/>
          </a:prstGeom>
        </p:spPr>
      </p:pic>
      <p:pic>
        <p:nvPicPr>
          <p:cNvPr id="13" name="Picture 12" descr="eu_flag_co_funded_pos_[rgb]_right.jpg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467600" y="152400"/>
            <a:ext cx="1676400" cy="4095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249362"/>
            <a:ext cx="8686800" cy="427038"/>
          </a:xfrm>
        </p:spPr>
        <p:txBody>
          <a:bodyPr>
            <a:normAutofit fontScale="90000"/>
          </a:bodyPr>
          <a:lstStyle/>
          <a:p>
            <a:r>
              <a:rPr lang="sr-Latn-R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WP7 – to do list</a:t>
            </a:r>
            <a:br>
              <a:rPr lang="sr-Latn-R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</a:br>
            <a:r>
              <a:rPr lang="en-US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Exploitation</a:t>
            </a:r>
            <a:endParaRPr lang="en-US" sz="2400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1981200" y="152400"/>
            <a:ext cx="5562600" cy="3809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4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Development of master curricula for natural disasters risk management in Western Balkan countries</a:t>
            </a:r>
            <a:endParaRPr lang="bs-Latn-BA" sz="1400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0" y="723900"/>
            <a:ext cx="9144000" cy="0"/>
          </a:xfrm>
          <a:prstGeom prst="line">
            <a:avLst/>
          </a:prstGeom>
          <a:ln w="254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192900708"/>
              </p:ext>
            </p:extLst>
          </p:nvPr>
        </p:nvGraphicFramePr>
        <p:xfrm>
          <a:off x="533400" y="2301241"/>
          <a:ext cx="7994316" cy="335344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00800"/>
                <a:gridCol w="1593516"/>
              </a:tblGrid>
              <a:tr h="437094"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sz="18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7.1</a:t>
                      </a:r>
                      <a:r>
                        <a:rPr lang="en-GB" sz="18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800" b="1" dirty="0" smtClean="0"/>
                        <a:t>Creation of sustainability plan</a:t>
                      </a:r>
                      <a:endParaRPr lang="en-US" sz="18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3709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Sustainability plan created</a:t>
                      </a:r>
                      <a:r>
                        <a:rPr lang="sr-Latn-RS" sz="1600" dirty="0" smtClean="0">
                          <a:solidFill>
                            <a:schemeClr val="tx1"/>
                          </a:solidFill>
                        </a:rPr>
                        <a:t> - </a:t>
                      </a:r>
                      <a:r>
                        <a:rPr lang="sr-Latn-RS" sz="1600" kern="1200" baseline="0" noProof="0" dirty="0" smtClean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UNI</a:t>
                      </a:r>
                      <a:r>
                        <a:rPr lang="sr-Latn-RS" sz="1600" noProof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600" baseline="0" noProof="0" dirty="0" smtClean="0">
                          <a:solidFill>
                            <a:srgbClr val="0070C0"/>
                          </a:solidFill>
                        </a:rPr>
                        <a:t>in consultation with </a:t>
                      </a:r>
                      <a:r>
                        <a:rPr lang="sr-Latn-RS" sz="1600" baseline="0" noProof="0" dirty="0" smtClean="0">
                          <a:solidFill>
                            <a:srgbClr val="0070C0"/>
                          </a:solidFill>
                        </a:rPr>
                        <a:t>contact persons from all institutions </a:t>
                      </a:r>
                      <a:endParaRPr lang="en-US" sz="16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sz="1600" u="none" dirty="0" smtClean="0">
                          <a:solidFill>
                            <a:schemeClr val="tx1"/>
                          </a:solidFill>
                        </a:rPr>
                        <a:t>14 March </a:t>
                      </a:r>
                      <a:r>
                        <a:rPr lang="en-US" sz="1600" u="none" dirty="0" smtClean="0">
                          <a:solidFill>
                            <a:schemeClr val="tx1"/>
                          </a:solidFill>
                        </a:rPr>
                        <a:t>201</a:t>
                      </a:r>
                      <a:r>
                        <a:rPr lang="sr-Latn-RS" sz="1600" u="none" dirty="0" smtClean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sz="1600" b="1" u="none" dirty="0" smtClean="0">
                          <a:solidFill>
                            <a:srgbClr val="00B050"/>
                          </a:solidFill>
                        </a:rPr>
                        <a:t>COMPLETED</a:t>
                      </a:r>
                      <a:endParaRPr lang="en-US" sz="1600" b="1" u="none" dirty="0" smtClean="0">
                        <a:solidFill>
                          <a:srgbClr val="00B050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37094"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sz="18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7.2</a:t>
                      </a:r>
                      <a:r>
                        <a:rPr lang="en-GB" sz="18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i="0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Accreditation of master curricula</a:t>
                      </a:r>
                      <a:endParaRPr lang="en-US" sz="1800" b="1" kern="1200" dirty="0" smtClean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3709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Documentation to the national </a:t>
                      </a:r>
                      <a:r>
                        <a:rPr lang="en-US" sz="1600" kern="1200" noProof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commissions</a:t>
                      </a:r>
                      <a:r>
                        <a:rPr lang="sr-Latn-RS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should be sent till March</a:t>
                      </a:r>
                      <a:r>
                        <a:rPr lang="sr-Latn-RS" sz="16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2018.</a:t>
                      </a:r>
                      <a:endParaRPr lang="en-US" sz="16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sz="1600" u="none" dirty="0" smtClean="0">
                          <a:solidFill>
                            <a:schemeClr val="tx1"/>
                          </a:solidFill>
                        </a:rPr>
                        <a:t>14 October </a:t>
                      </a:r>
                      <a:r>
                        <a:rPr lang="en-US" sz="1600" u="none" dirty="0" smtClean="0">
                          <a:solidFill>
                            <a:schemeClr val="tx1"/>
                          </a:solidFill>
                        </a:rPr>
                        <a:t>201</a:t>
                      </a:r>
                      <a:r>
                        <a:rPr lang="sr-Latn-RS" sz="1600" u="none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en-US" sz="160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sz="1800" b="0" i="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I</a:t>
                      </a:r>
                      <a:r>
                        <a:rPr lang="en-US" sz="1800" b="0" i="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n progress</a:t>
                      </a:r>
                      <a:endParaRPr lang="en-US" sz="160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37094"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sz="18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7.3</a:t>
                      </a:r>
                      <a:r>
                        <a:rPr lang="en-GB" sz="18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i="0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Realization of student and staff </a:t>
                      </a:r>
                      <a:r>
                        <a:rPr lang="en-US" sz="1800" b="1" i="0" kern="1200" dirty="0" err="1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mobilities</a:t>
                      </a:r>
                      <a:r>
                        <a:rPr lang="en-US" sz="1800" b="1" i="0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 between WB and EU partners</a:t>
                      </a:r>
                      <a:endParaRPr lang="en-US" sz="1800" b="1" kern="1200" dirty="0" smtClean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3709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26 Inter-institutional </a:t>
                      </a:r>
                      <a:r>
                        <a:rPr lang="sr-Latn-RS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agreements </a:t>
                      </a:r>
                      <a:r>
                        <a:rPr lang="sr-Latn-RS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signed</a:t>
                      </a:r>
                      <a:r>
                        <a:rPr lang="sr-Latn-RS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endParaRPr lang="en-US" sz="16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sz="1600" u="none" dirty="0" smtClean="0">
                          <a:solidFill>
                            <a:schemeClr val="tx1"/>
                          </a:solidFill>
                        </a:rPr>
                        <a:t>14 October </a:t>
                      </a:r>
                      <a:r>
                        <a:rPr lang="en-US" sz="1600" u="none" dirty="0" smtClean="0">
                          <a:solidFill>
                            <a:schemeClr val="tx1"/>
                          </a:solidFill>
                        </a:rPr>
                        <a:t>201</a:t>
                      </a:r>
                      <a:r>
                        <a:rPr lang="sr-Latn-RS" sz="1600" u="none" dirty="0" smtClean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en-US" sz="160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sz="1800" b="0" i="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I</a:t>
                      </a:r>
                      <a:r>
                        <a:rPr lang="en-US" sz="1800" b="0" i="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n progress</a:t>
                      </a:r>
                      <a:endParaRPr lang="en-US" sz="160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/>
          </a:p>
        </p:txBody>
      </p:sp>
      <p:pic>
        <p:nvPicPr>
          <p:cNvPr id="12" name="Picture 11" descr="final_colo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447800" cy="685800"/>
          </a:xfrm>
          <a:prstGeom prst="rect">
            <a:avLst/>
          </a:prstGeom>
        </p:spPr>
      </p:pic>
      <p:pic>
        <p:nvPicPr>
          <p:cNvPr id="13" name="Picture 12" descr="eu_flag_co_funded_pos_[rgb]_right.jpg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467600" y="152400"/>
            <a:ext cx="1676400" cy="4095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249362"/>
            <a:ext cx="8686800" cy="427038"/>
          </a:xfrm>
        </p:spPr>
        <p:txBody>
          <a:bodyPr>
            <a:normAutofit fontScale="90000"/>
          </a:bodyPr>
          <a:lstStyle/>
          <a:p>
            <a:r>
              <a:rPr lang="sr-Latn-R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WP8 – to do list</a:t>
            </a:r>
            <a:br>
              <a:rPr lang="sr-Latn-R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</a:br>
            <a:r>
              <a:rPr lang="en-US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Project management </a:t>
            </a:r>
            <a:endParaRPr lang="en-US" sz="2400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1981200" y="152400"/>
            <a:ext cx="5562600" cy="3809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4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Development of master curricula for natural disasters risk management in Western Balkan countries</a:t>
            </a:r>
            <a:endParaRPr lang="bs-Latn-BA" sz="1400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0" y="723900"/>
            <a:ext cx="9144000" cy="0"/>
          </a:xfrm>
          <a:prstGeom prst="line">
            <a:avLst/>
          </a:prstGeom>
          <a:ln w="254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192900708"/>
              </p:ext>
            </p:extLst>
          </p:nvPr>
        </p:nvGraphicFramePr>
        <p:xfrm>
          <a:off x="533400" y="2301241"/>
          <a:ext cx="8153400" cy="45527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295025"/>
                <a:gridCol w="1858375"/>
              </a:tblGrid>
              <a:tr h="380999"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dirty="0" smtClean="0">
                          <a:solidFill>
                            <a:schemeClr val="bg1"/>
                          </a:solidFill>
                        </a:rPr>
                        <a:t>8.1</a:t>
                      </a:r>
                      <a:r>
                        <a:rPr lang="en-GB" sz="1800" b="1" dirty="0" smtClean="0"/>
                        <a:t> Kick-off meeting </a:t>
                      </a:r>
                      <a:endParaRPr lang="en-US" dirty="0" smtClean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096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noProof="0" dirty="0" smtClean="0">
                          <a:solidFill>
                            <a:schemeClr val="tx1"/>
                          </a:solidFill>
                        </a:rPr>
                        <a:t>Minutes of the meeting</a:t>
                      </a:r>
                      <a:r>
                        <a:rPr lang="sr-Latn-RS" sz="1600" noProof="0" dirty="0" smtClean="0">
                          <a:solidFill>
                            <a:schemeClr val="tx1"/>
                          </a:solidFill>
                        </a:rPr>
                        <a:t> – </a:t>
                      </a:r>
                      <a:r>
                        <a:rPr lang="sr-Latn-RS" sz="1600" kern="1200" baseline="0" noProof="0" dirty="0" smtClean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UNI</a:t>
                      </a:r>
                      <a:r>
                        <a:rPr lang="sr-Latn-RS" sz="1600" noProof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600" baseline="0" noProof="0" dirty="0" smtClean="0">
                          <a:solidFill>
                            <a:srgbClr val="0070C0"/>
                          </a:solidFill>
                        </a:rPr>
                        <a:t>in consultation with </a:t>
                      </a:r>
                      <a:r>
                        <a:rPr lang="sr-Latn-RS" sz="1600" baseline="0" noProof="0" dirty="0" smtClean="0">
                          <a:solidFill>
                            <a:srgbClr val="0070C0"/>
                          </a:solidFill>
                        </a:rPr>
                        <a:t>contact persons from all institutions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sz="1600" u="none" dirty="0" smtClean="0">
                          <a:solidFill>
                            <a:schemeClr val="tx1"/>
                          </a:solidFill>
                        </a:rPr>
                        <a:t>14 November </a:t>
                      </a:r>
                      <a:r>
                        <a:rPr lang="en-US" sz="1600" u="none" dirty="0" smtClean="0">
                          <a:solidFill>
                            <a:schemeClr val="tx1"/>
                          </a:solidFill>
                        </a:rPr>
                        <a:t>201</a:t>
                      </a:r>
                      <a:r>
                        <a:rPr lang="sr-Latn-RS" sz="1600" u="none" dirty="0" smtClean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sz="1600" b="1" u="none" dirty="0" smtClean="0">
                          <a:solidFill>
                            <a:srgbClr val="00B050"/>
                          </a:solidFill>
                        </a:rPr>
                        <a:t>COMPLETED</a:t>
                      </a:r>
                      <a:endParaRPr lang="en-US" sz="1600" b="1" u="none" dirty="0" smtClean="0">
                        <a:solidFill>
                          <a:srgbClr val="00B050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57200"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b="1" dirty="0" smtClean="0">
                          <a:solidFill>
                            <a:schemeClr val="bg1"/>
                          </a:solidFill>
                        </a:rPr>
                        <a:t>8.2</a:t>
                      </a:r>
                      <a:r>
                        <a:rPr lang="en-GB" sz="1800" b="1" dirty="0" smtClean="0">
                          <a:solidFill>
                            <a:schemeClr val="bg1"/>
                          </a:solidFill>
                        </a:rPr>
                        <a:t> Regular Steering Committee and Project Management meetings</a:t>
                      </a:r>
                      <a:endParaRPr lang="en-US" sz="1800" b="1" kern="1200" dirty="0" smtClean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2398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Minutes of the meeting</a:t>
                      </a:r>
                      <a:r>
                        <a:rPr lang="sr-Latn-RS" sz="16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6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– </a:t>
                      </a:r>
                      <a:r>
                        <a:rPr lang="sr-Latn-RS" sz="1600" kern="1200" baseline="0" noProof="0" dirty="0" smtClean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UNI</a:t>
                      </a:r>
                      <a:r>
                        <a:rPr lang="sr-Latn-RS" sz="1600" noProof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600" baseline="0" noProof="0" dirty="0" smtClean="0">
                          <a:solidFill>
                            <a:srgbClr val="0070C0"/>
                          </a:solidFill>
                        </a:rPr>
                        <a:t>in consultation with </a:t>
                      </a:r>
                      <a:r>
                        <a:rPr lang="sr-Latn-RS" sz="1600" baseline="0" noProof="0" dirty="0" smtClean="0">
                          <a:solidFill>
                            <a:srgbClr val="0070C0"/>
                          </a:solidFill>
                        </a:rPr>
                        <a:t>contact persons from all institutions (fifth: MUHEC 20-21 March 2019, sixth: UNSA </a:t>
                      </a:r>
                      <a:r>
                        <a:rPr lang="sr-Latn-RS" sz="1600" baseline="0" noProof="0" dirty="0" smtClean="0">
                          <a:solidFill>
                            <a:srgbClr val="0070C0"/>
                          </a:solidFill>
                        </a:rPr>
                        <a:t>5 September </a:t>
                      </a:r>
                      <a:r>
                        <a:rPr lang="sr-Latn-RS" sz="1600" baseline="0" noProof="0" dirty="0" smtClean="0">
                          <a:solidFill>
                            <a:srgbClr val="0070C0"/>
                          </a:solidFill>
                        </a:rPr>
                        <a:t>2019)</a:t>
                      </a:r>
                      <a:endParaRPr lang="en-US" sz="16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sz="1600" u="none" dirty="0" smtClean="0">
                          <a:solidFill>
                            <a:schemeClr val="tx1"/>
                          </a:solidFill>
                        </a:rPr>
                        <a:t>14 October </a:t>
                      </a:r>
                      <a:r>
                        <a:rPr lang="en-US" sz="1600" u="none" dirty="0" smtClean="0">
                          <a:solidFill>
                            <a:schemeClr val="tx1"/>
                          </a:solidFill>
                        </a:rPr>
                        <a:t>201</a:t>
                      </a:r>
                      <a:r>
                        <a:rPr lang="sr-Latn-RS" sz="1600" u="none" dirty="0" smtClean="0">
                          <a:solidFill>
                            <a:schemeClr val="tx1"/>
                          </a:solidFill>
                        </a:rPr>
                        <a:t>9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sz="1800" b="1" u="none" dirty="0" smtClean="0">
                          <a:solidFill>
                            <a:srgbClr val="00B050"/>
                          </a:solidFill>
                        </a:rPr>
                        <a:t>COMPLETED</a:t>
                      </a:r>
                      <a:endParaRPr lang="en-US" sz="180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42811"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sz="18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8.3 </a:t>
                      </a:r>
                      <a:r>
                        <a:rPr lang="en-GB" sz="1800" b="1" dirty="0" smtClean="0">
                          <a:solidFill>
                            <a:schemeClr val="bg1"/>
                          </a:solidFill>
                        </a:rPr>
                        <a:t>Development of guidelines on the project management and reporting</a:t>
                      </a:r>
                      <a:endParaRPr lang="en-US" sz="1800" b="1" kern="1200" dirty="0" smtClean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37094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Guidelines on the project management and reporting created</a:t>
                      </a:r>
                      <a:r>
                        <a:rPr lang="sr-Latn-RS" sz="1600" dirty="0" smtClean="0">
                          <a:solidFill>
                            <a:schemeClr val="tx1"/>
                          </a:solidFill>
                        </a:rPr>
                        <a:t> - </a:t>
                      </a:r>
                      <a:r>
                        <a:rPr lang="sr-Latn-RS" sz="1600" kern="1200" baseline="0" noProof="0" dirty="0" smtClean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UNI</a:t>
                      </a:r>
                      <a:r>
                        <a:rPr lang="sr-Latn-RS" sz="1600" noProof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600" baseline="0" noProof="0" dirty="0" smtClean="0">
                          <a:solidFill>
                            <a:srgbClr val="0070C0"/>
                          </a:solidFill>
                        </a:rPr>
                        <a:t>in consultation with </a:t>
                      </a:r>
                      <a:r>
                        <a:rPr lang="sr-Latn-RS" sz="1600" baseline="0" noProof="0" dirty="0" smtClean="0">
                          <a:solidFill>
                            <a:srgbClr val="0070C0"/>
                          </a:solidFill>
                        </a:rPr>
                        <a:t>contact persons from all institutions</a:t>
                      </a:r>
                      <a:endParaRPr lang="en-US" sz="16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sz="1600" u="none" dirty="0" smtClean="0">
                          <a:solidFill>
                            <a:schemeClr val="tx1"/>
                          </a:solidFill>
                        </a:rPr>
                        <a:t>14 March </a:t>
                      </a:r>
                      <a:r>
                        <a:rPr lang="en-US" sz="1600" u="none" dirty="0" smtClean="0">
                          <a:solidFill>
                            <a:schemeClr val="tx1"/>
                          </a:solidFill>
                        </a:rPr>
                        <a:t>201</a:t>
                      </a:r>
                      <a:r>
                        <a:rPr lang="sr-Latn-RS" sz="1600" u="none" dirty="0" smtClean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sz="1600" b="1" u="none" dirty="0" smtClean="0">
                          <a:solidFill>
                            <a:srgbClr val="00B050"/>
                          </a:solidFill>
                        </a:rPr>
                        <a:t>COMPLETED</a:t>
                      </a:r>
                      <a:endParaRPr lang="en-US" sz="1600" b="1" u="none" dirty="0" smtClean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</a:tr>
              <a:tr h="437094"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sz="18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8.4 </a:t>
                      </a:r>
                      <a:r>
                        <a:rPr lang="en-GB" sz="18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Day-to-day coordination of project activities</a:t>
                      </a:r>
                      <a:endParaRPr lang="en-US" sz="1800" b="1" kern="1200" dirty="0" smtClean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37094">
                <a:tc>
                  <a:txBody>
                    <a:bodyPr/>
                    <a:lstStyle/>
                    <a:p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Project correspondence </a:t>
                      </a:r>
                      <a:r>
                        <a:rPr lang="sr-Latn-RS" sz="1600" dirty="0" smtClean="0">
                          <a:solidFill>
                            <a:schemeClr val="tx1"/>
                          </a:solidFill>
                        </a:rPr>
                        <a:t>- </a:t>
                      </a:r>
                      <a:r>
                        <a:rPr lang="sr-Latn-RS" sz="1600" kern="1200" baseline="0" noProof="0" dirty="0" smtClean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UNI</a:t>
                      </a:r>
                      <a:r>
                        <a:rPr lang="sr-Latn-RS" sz="1600" noProof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600" baseline="0" noProof="0" dirty="0" smtClean="0">
                          <a:solidFill>
                            <a:srgbClr val="0070C0"/>
                          </a:solidFill>
                        </a:rPr>
                        <a:t>in consultation with </a:t>
                      </a:r>
                      <a:r>
                        <a:rPr lang="sr-Latn-RS" sz="1600" baseline="0" noProof="0" dirty="0" smtClean="0">
                          <a:solidFill>
                            <a:srgbClr val="0070C0"/>
                          </a:solidFill>
                        </a:rPr>
                        <a:t>contact persons from all institutions</a:t>
                      </a:r>
                      <a:endParaRPr lang="en-US" sz="16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sz="1600" u="none" dirty="0" smtClean="0">
                          <a:solidFill>
                            <a:schemeClr val="tx1"/>
                          </a:solidFill>
                        </a:rPr>
                        <a:t>14 October </a:t>
                      </a:r>
                      <a:r>
                        <a:rPr lang="en-US" sz="1600" u="none" dirty="0" smtClean="0">
                          <a:solidFill>
                            <a:schemeClr val="tx1"/>
                          </a:solidFill>
                        </a:rPr>
                        <a:t>201</a:t>
                      </a:r>
                      <a:r>
                        <a:rPr lang="sr-Latn-RS" sz="1600" u="none" dirty="0" smtClean="0">
                          <a:solidFill>
                            <a:schemeClr val="tx1"/>
                          </a:solidFill>
                        </a:rPr>
                        <a:t>9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sz="1800" b="0" i="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I</a:t>
                      </a:r>
                      <a:r>
                        <a:rPr lang="en-US" sz="1800" b="0" i="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n progress</a:t>
                      </a:r>
                      <a:endParaRPr lang="en-US" sz="160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/>
          </a:p>
        </p:txBody>
      </p:sp>
      <p:pic>
        <p:nvPicPr>
          <p:cNvPr id="12" name="Picture 11" descr="final_colo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447800" cy="685800"/>
          </a:xfrm>
          <a:prstGeom prst="rect">
            <a:avLst/>
          </a:prstGeom>
        </p:spPr>
      </p:pic>
      <p:pic>
        <p:nvPicPr>
          <p:cNvPr id="13" name="Picture 12" descr="eu_flag_co_funded_pos_[rgb]_right.jpg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467600" y="152400"/>
            <a:ext cx="1676400" cy="4095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249362"/>
            <a:ext cx="8686800" cy="427038"/>
          </a:xfrm>
        </p:spPr>
        <p:txBody>
          <a:bodyPr>
            <a:normAutofit fontScale="90000"/>
          </a:bodyPr>
          <a:lstStyle/>
          <a:p>
            <a:r>
              <a:rPr lang="sr-Latn-R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WP8 – to do list</a:t>
            </a:r>
            <a:br>
              <a:rPr lang="sr-Latn-R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</a:br>
            <a:r>
              <a:rPr lang="en-US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Project management </a:t>
            </a:r>
            <a:endParaRPr lang="en-US" sz="2400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1981200" y="152400"/>
            <a:ext cx="5562600" cy="3809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4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Development of master curricula for natural disasters risk management in Western Balkan countries</a:t>
            </a:r>
            <a:endParaRPr lang="bs-Latn-BA" sz="1400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0" y="723900"/>
            <a:ext cx="9144000" cy="0"/>
          </a:xfrm>
          <a:prstGeom prst="line">
            <a:avLst/>
          </a:prstGeom>
          <a:ln w="254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192900708"/>
              </p:ext>
            </p:extLst>
          </p:nvPr>
        </p:nvGraphicFramePr>
        <p:xfrm>
          <a:off x="533400" y="2301241"/>
          <a:ext cx="8153400" cy="120395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295025"/>
                <a:gridCol w="1858375"/>
              </a:tblGrid>
              <a:tr h="380999"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dirty="0" smtClean="0">
                          <a:solidFill>
                            <a:schemeClr val="bg1"/>
                          </a:solidFill>
                        </a:rPr>
                        <a:t>8.5</a:t>
                      </a:r>
                      <a:r>
                        <a:rPr lang="en-GB" sz="1800" b="1" dirty="0" smtClean="0"/>
                        <a:t> </a:t>
                      </a:r>
                      <a:r>
                        <a:rPr lang="en-US" sz="1800" b="1" i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Submission of interim and final reports</a:t>
                      </a:r>
                      <a:endParaRPr lang="en-US" b="1" dirty="0" smtClean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096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sz="1600" noProof="0" dirty="0" smtClean="0">
                          <a:solidFill>
                            <a:schemeClr val="tx1"/>
                          </a:solidFill>
                        </a:rPr>
                        <a:t>Interim and final reports submitted – </a:t>
                      </a:r>
                      <a:r>
                        <a:rPr lang="sr-Latn-RS" sz="1600" kern="1200" baseline="0" noProof="0" dirty="0" smtClean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UNI</a:t>
                      </a:r>
                      <a:r>
                        <a:rPr lang="sr-Latn-RS" sz="1600" noProof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600" baseline="0" noProof="0" dirty="0" smtClean="0">
                          <a:solidFill>
                            <a:srgbClr val="0070C0"/>
                          </a:solidFill>
                        </a:rPr>
                        <a:t>in consultation with </a:t>
                      </a:r>
                      <a:r>
                        <a:rPr lang="sr-Latn-RS" sz="1600" baseline="0" noProof="0" dirty="0" smtClean="0">
                          <a:solidFill>
                            <a:srgbClr val="0070C0"/>
                          </a:solidFill>
                        </a:rPr>
                        <a:t>contact persons from all institutions</a:t>
                      </a:r>
                      <a:endParaRPr lang="sr-Latn-RS" sz="1600" baseline="0" noProof="0" dirty="0" smtClean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sz="1600" u="none" dirty="0" smtClean="0">
                          <a:solidFill>
                            <a:schemeClr val="tx1"/>
                          </a:solidFill>
                        </a:rPr>
                        <a:t>14 October </a:t>
                      </a:r>
                      <a:r>
                        <a:rPr lang="en-US" sz="1600" u="none" dirty="0" smtClean="0">
                          <a:solidFill>
                            <a:schemeClr val="tx1"/>
                          </a:solidFill>
                        </a:rPr>
                        <a:t>201</a:t>
                      </a:r>
                      <a:r>
                        <a:rPr lang="sr-Latn-RS" sz="1600" u="none" dirty="0" smtClean="0">
                          <a:solidFill>
                            <a:schemeClr val="tx1"/>
                          </a:solidFill>
                        </a:rPr>
                        <a:t>9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sz="1600" b="0" i="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I</a:t>
                      </a:r>
                      <a:r>
                        <a:rPr lang="en-US" sz="1600" b="0" i="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n progress</a:t>
                      </a:r>
                      <a:endParaRPr lang="en-US" sz="140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/>
          </a:p>
        </p:txBody>
      </p:sp>
      <p:pic>
        <p:nvPicPr>
          <p:cNvPr id="12" name="Picture 11" descr="final_colo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447800" cy="685800"/>
          </a:xfrm>
          <a:prstGeom prst="rect">
            <a:avLst/>
          </a:prstGeom>
        </p:spPr>
      </p:pic>
      <p:pic>
        <p:nvPicPr>
          <p:cNvPr id="13" name="Picture 12" descr="eu_flag_co_funded_pos_[rgb]_right.jpg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467600" y="152400"/>
            <a:ext cx="1676400" cy="4095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249362"/>
            <a:ext cx="8686800" cy="427038"/>
          </a:xfrm>
        </p:spPr>
        <p:txBody>
          <a:bodyPr>
            <a:normAutofit fontScale="90000"/>
          </a:bodyPr>
          <a:lstStyle/>
          <a:p>
            <a:r>
              <a:rPr lang="sr-Latn-R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WP1 – </a:t>
            </a:r>
            <a:r>
              <a:rPr lang="sr-Latn-RS" b="1" dirty="0" smtClean="0">
                <a:solidFill>
                  <a:srgbClr val="00B050"/>
                </a:solidFill>
              </a:rPr>
              <a:t>COMPLETED</a:t>
            </a:r>
            <a:r>
              <a:rPr lang="sr-Latn-R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/>
            </a:r>
            <a:br>
              <a:rPr lang="sr-Latn-R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</a:br>
            <a:r>
              <a:rPr lang="en-US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Analysis of natural disasters needed to be managed in </a:t>
            </a:r>
            <a:r>
              <a:rPr lang="sr-Latn-RS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/>
            </a:r>
            <a:br>
              <a:rPr lang="sr-Latn-RS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</a:br>
            <a:r>
              <a:rPr lang="en-US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Western Balkan region</a:t>
            </a:r>
            <a:endParaRPr lang="en-US" sz="2400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1981200" y="152400"/>
            <a:ext cx="5562600" cy="3809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4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Development of master curricula for natural disasters risk management in Western Balkan countries</a:t>
            </a:r>
            <a:endParaRPr lang="bs-Latn-BA" sz="1400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0" y="723900"/>
            <a:ext cx="9144000" cy="0"/>
          </a:xfrm>
          <a:prstGeom prst="line">
            <a:avLst/>
          </a:prstGeom>
          <a:ln w="254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192900708"/>
              </p:ext>
            </p:extLst>
          </p:nvPr>
        </p:nvGraphicFramePr>
        <p:xfrm>
          <a:off x="533400" y="2301241"/>
          <a:ext cx="8002180" cy="333755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77000"/>
                <a:gridCol w="1525180"/>
              </a:tblGrid>
              <a:tr h="380999"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dirty="0" smtClean="0">
                          <a:solidFill>
                            <a:schemeClr val="bg1"/>
                          </a:solidFill>
                        </a:rPr>
                        <a:t>1.1</a:t>
                      </a:r>
                      <a:r>
                        <a:rPr lang="en-GB" sz="1800" b="1" dirty="0" smtClean="0"/>
                        <a:t> Identification of natural disasters to be managed in WB</a:t>
                      </a:r>
                      <a:endParaRPr lang="en-US" dirty="0" smtClean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096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noProof="0" dirty="0" smtClean="0">
                          <a:solidFill>
                            <a:schemeClr val="tx1"/>
                          </a:solidFill>
                        </a:rPr>
                        <a:t>Report on natural disasters in WB</a:t>
                      </a:r>
                      <a:r>
                        <a:rPr lang="sr-Latn-RS" sz="1600" noProof="0" dirty="0" smtClean="0">
                          <a:solidFill>
                            <a:schemeClr val="tx1"/>
                          </a:solidFill>
                        </a:rPr>
                        <a:t> – </a:t>
                      </a:r>
                      <a:r>
                        <a:rPr lang="sr-Latn-RS" sz="1600" kern="1200" baseline="0" noProof="0" dirty="0" smtClean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BOKU</a:t>
                      </a:r>
                      <a:r>
                        <a:rPr lang="sr-Latn-RS" sz="1600" noProof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600" baseline="0" noProof="0" dirty="0" smtClean="0">
                          <a:solidFill>
                            <a:srgbClr val="0070C0"/>
                          </a:solidFill>
                        </a:rPr>
                        <a:t>in consultation with </a:t>
                      </a:r>
                      <a:r>
                        <a:rPr lang="sr-Latn-RS" sz="1600" baseline="0" noProof="0" dirty="0" smtClean="0">
                          <a:solidFill>
                            <a:srgbClr val="0070C0"/>
                          </a:solidFill>
                        </a:rPr>
                        <a:t>contact persons from all WBC institutions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sz="1600" u="none" dirty="0" smtClean="0">
                          <a:solidFill>
                            <a:schemeClr val="tx1"/>
                          </a:solidFill>
                        </a:rPr>
                        <a:t>14 March </a:t>
                      </a:r>
                      <a:r>
                        <a:rPr lang="en-US" sz="1600" u="none" dirty="0" smtClean="0">
                          <a:solidFill>
                            <a:schemeClr val="tx1"/>
                          </a:solidFill>
                        </a:rPr>
                        <a:t>201</a:t>
                      </a:r>
                      <a:r>
                        <a:rPr lang="sr-Latn-RS" sz="1600" u="none" dirty="0" smtClean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sz="1600" b="1" u="none" dirty="0" smtClean="0">
                          <a:solidFill>
                            <a:srgbClr val="00B050"/>
                          </a:solidFill>
                        </a:rPr>
                        <a:t>COMPLETED</a:t>
                      </a:r>
                      <a:endParaRPr lang="en-US" sz="1600" b="1" u="none" dirty="0" smtClean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</a:tr>
              <a:tr h="457200"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b="1" dirty="0" smtClean="0">
                          <a:solidFill>
                            <a:schemeClr val="bg1"/>
                          </a:solidFill>
                        </a:rPr>
                        <a:t>1.2</a:t>
                      </a:r>
                      <a:r>
                        <a:rPr lang="en-GB" sz="1800" b="1" dirty="0" smtClean="0">
                          <a:solidFill>
                            <a:schemeClr val="bg1"/>
                          </a:solidFill>
                        </a:rPr>
                        <a:t> Introduction with established practices in EU countries for NDRM</a:t>
                      </a:r>
                      <a:endParaRPr lang="en-US" sz="1800" b="1" kern="1200" dirty="0" smtClean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2398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Survey of established practices in EU countries for NDRM</a:t>
                      </a:r>
                      <a:r>
                        <a:rPr lang="sr-Latn-RS" sz="16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6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– </a:t>
                      </a:r>
                      <a:r>
                        <a:rPr lang="sr-Latn-RS" sz="1600" baseline="0" noProof="0" dirty="0" smtClean="0">
                          <a:solidFill>
                            <a:srgbClr val="0070C0"/>
                          </a:solidFill>
                        </a:rPr>
                        <a:t>BOKU </a:t>
                      </a:r>
                      <a:r>
                        <a:rPr lang="en-GB" sz="1600" baseline="0" noProof="0" dirty="0" smtClean="0">
                          <a:solidFill>
                            <a:srgbClr val="0070C0"/>
                          </a:solidFill>
                        </a:rPr>
                        <a:t>in consultation with</a:t>
                      </a:r>
                      <a:r>
                        <a:rPr lang="sr-Latn-RS" sz="1600" baseline="0" noProof="0" dirty="0" smtClean="0">
                          <a:solidFill>
                            <a:srgbClr val="0070C0"/>
                          </a:solidFill>
                        </a:rPr>
                        <a:t> EU partners institutions</a:t>
                      </a:r>
                      <a:endParaRPr lang="en-US" sz="16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sz="1600" u="none" dirty="0" smtClean="0">
                          <a:solidFill>
                            <a:schemeClr val="tx1"/>
                          </a:solidFill>
                        </a:rPr>
                        <a:t>14 March </a:t>
                      </a:r>
                      <a:r>
                        <a:rPr lang="en-US" sz="1600" u="none" dirty="0" smtClean="0">
                          <a:solidFill>
                            <a:schemeClr val="tx1"/>
                          </a:solidFill>
                        </a:rPr>
                        <a:t>201</a:t>
                      </a:r>
                      <a:r>
                        <a:rPr lang="sr-Latn-RS" sz="1600" u="none" dirty="0" smtClean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sz="1600" b="1" u="none" dirty="0" smtClean="0">
                          <a:solidFill>
                            <a:srgbClr val="00B050"/>
                          </a:solidFill>
                        </a:rPr>
                        <a:t>COMPLETED</a:t>
                      </a:r>
                      <a:endParaRPr lang="en-US" sz="1600" b="1" u="none" dirty="0" smtClean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</a:tr>
              <a:tr h="442811"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sz="18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1.3 </a:t>
                      </a:r>
                      <a:r>
                        <a:rPr lang="en-GB" sz="18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Workshop on master curricula best practices in EU countries </a:t>
                      </a:r>
                      <a:endParaRPr lang="en-US" sz="1800" b="1" kern="1200" dirty="0" smtClean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37094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Report on master curricula best practices in EU partners and Catalogue of competencies </a:t>
                      </a:r>
                      <a:r>
                        <a:rPr lang="sr-Latn-RS" sz="1600" dirty="0" smtClean="0">
                          <a:solidFill>
                            <a:schemeClr val="tx1"/>
                          </a:solidFill>
                        </a:rPr>
                        <a:t>- </a:t>
                      </a:r>
                      <a:r>
                        <a:rPr lang="sr-Latn-RS" sz="1600" kern="1200" baseline="0" noProof="0" dirty="0" smtClean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BOKU</a:t>
                      </a:r>
                      <a:r>
                        <a:rPr lang="sr-Latn-RS" sz="1600" noProof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600" baseline="0" noProof="0" dirty="0" smtClean="0">
                          <a:solidFill>
                            <a:srgbClr val="0070C0"/>
                          </a:solidFill>
                        </a:rPr>
                        <a:t>in consultation with </a:t>
                      </a:r>
                      <a:r>
                        <a:rPr lang="sr-Latn-RS" sz="1600" baseline="0" noProof="0" dirty="0" smtClean="0">
                          <a:solidFill>
                            <a:srgbClr val="0070C0"/>
                          </a:solidFill>
                        </a:rPr>
                        <a:t>contact persons from all institutions </a:t>
                      </a:r>
                      <a:r>
                        <a:rPr lang="sr-Latn-RS" sz="1600" kern="1200" noProof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(Workshop in Vienna, </a:t>
                      </a: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4-8 </a:t>
                      </a:r>
                      <a:r>
                        <a:rPr lang="sr-Latn-RS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</a:t>
                      </a:r>
                      <a:r>
                        <a:rPr lang="en-US" sz="16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pril</a:t>
                      </a:r>
                      <a:r>
                        <a:rPr lang="sr-Latn-RS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2017</a:t>
                      </a:r>
                      <a:r>
                        <a:rPr lang="sr-Latn-RS" sz="1600" kern="1200" noProof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en-US" sz="16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sz="1600" u="none" dirty="0" smtClean="0">
                          <a:solidFill>
                            <a:schemeClr val="tx1"/>
                          </a:solidFill>
                        </a:rPr>
                        <a:t>14 May </a:t>
                      </a:r>
                      <a:r>
                        <a:rPr lang="en-US" sz="1600" u="none" dirty="0" smtClean="0">
                          <a:solidFill>
                            <a:schemeClr val="tx1"/>
                          </a:solidFill>
                        </a:rPr>
                        <a:t>201</a:t>
                      </a:r>
                      <a:r>
                        <a:rPr lang="sr-Latn-RS" sz="1600" u="none" dirty="0" smtClean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sz="1600" b="1" u="none" dirty="0" smtClean="0">
                          <a:solidFill>
                            <a:srgbClr val="00B050"/>
                          </a:solidFill>
                        </a:rPr>
                        <a:t>COMPLETED</a:t>
                      </a:r>
                      <a:endParaRPr lang="en-US" sz="1600" b="1" u="none" dirty="0" smtClean="0">
                        <a:solidFill>
                          <a:srgbClr val="00B050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r-Latn-RS" sz="160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/>
          </a:p>
        </p:txBody>
      </p:sp>
      <p:pic>
        <p:nvPicPr>
          <p:cNvPr id="12" name="Picture 11" descr="final_colo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447800" cy="685800"/>
          </a:xfrm>
          <a:prstGeom prst="rect">
            <a:avLst/>
          </a:prstGeom>
        </p:spPr>
      </p:pic>
      <p:pic>
        <p:nvPicPr>
          <p:cNvPr id="13" name="Picture 12" descr="eu_flag_co_funded_pos_[rgb]_right.jpg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467600" y="152400"/>
            <a:ext cx="1676400" cy="4095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143000"/>
            <a:ext cx="8686800" cy="427038"/>
          </a:xfrm>
        </p:spPr>
        <p:txBody>
          <a:bodyPr>
            <a:normAutofit fontScale="90000"/>
          </a:bodyPr>
          <a:lstStyle/>
          <a:p>
            <a:r>
              <a:rPr lang="sr-Latn-R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WP2 – </a:t>
            </a:r>
            <a:r>
              <a:rPr lang="sr-Latn-RS" b="1" dirty="0" smtClean="0">
                <a:solidFill>
                  <a:srgbClr val="00B050"/>
                </a:solidFill>
              </a:rPr>
              <a:t>COMPLETED </a:t>
            </a:r>
            <a:r>
              <a:rPr lang="sr-Latn-R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/>
            </a:r>
            <a:br>
              <a:rPr lang="sr-Latn-R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</a:br>
            <a:r>
              <a:rPr lang="en-US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Development of master curricula</a:t>
            </a:r>
            <a:endParaRPr lang="en-US" sz="2400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1981200" y="152400"/>
            <a:ext cx="5562600" cy="3809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4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Development of master curricula for natural disasters risk management in Western Balkan countries</a:t>
            </a:r>
            <a:endParaRPr lang="bs-Latn-BA" sz="1400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0" y="723900"/>
            <a:ext cx="9144000" cy="0"/>
          </a:xfrm>
          <a:prstGeom prst="line">
            <a:avLst/>
          </a:prstGeom>
          <a:ln w="254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192900708"/>
              </p:ext>
            </p:extLst>
          </p:nvPr>
        </p:nvGraphicFramePr>
        <p:xfrm>
          <a:off x="533400" y="1828800"/>
          <a:ext cx="8382000" cy="498347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629400"/>
                <a:gridCol w="1752600"/>
              </a:tblGrid>
              <a:tr h="594359"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dirty="0" smtClean="0">
                          <a:solidFill>
                            <a:schemeClr val="bg1"/>
                          </a:solidFill>
                        </a:rPr>
                        <a:t>2.1 </a:t>
                      </a:r>
                      <a:r>
                        <a:rPr lang="en-GB" sz="1800" b="1" dirty="0" smtClean="0"/>
                        <a:t>Development of aims, specific competencies and learning competencies of master curricula in WB HEIs</a:t>
                      </a:r>
                      <a:endParaRPr lang="en-US" dirty="0" smtClean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096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noProof="0" dirty="0" smtClean="0">
                          <a:solidFill>
                            <a:schemeClr val="tx1"/>
                          </a:solidFill>
                        </a:rPr>
                        <a:t>Defined aims, specific competencies and learning outcomes of master curriculum per HEI in WB; Catalogue of courses</a:t>
                      </a:r>
                      <a:r>
                        <a:rPr lang="sr-Latn-RS" sz="1600" noProof="0" dirty="0" smtClean="0">
                          <a:solidFill>
                            <a:schemeClr val="tx1"/>
                          </a:solidFill>
                        </a:rPr>
                        <a:t> – </a:t>
                      </a:r>
                      <a:r>
                        <a:rPr lang="sr-Latn-RS" sz="1600" baseline="0" noProof="0" dirty="0" smtClean="0">
                          <a:solidFill>
                            <a:srgbClr val="0070C0"/>
                          </a:solidFill>
                        </a:rPr>
                        <a:t>All WBC institutions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sz="1600" u="none" dirty="0" smtClean="0">
                          <a:solidFill>
                            <a:schemeClr val="tx1"/>
                          </a:solidFill>
                        </a:rPr>
                        <a:t>14 August </a:t>
                      </a:r>
                      <a:r>
                        <a:rPr lang="en-US" sz="1600" u="none" dirty="0" smtClean="0">
                          <a:solidFill>
                            <a:schemeClr val="tx1"/>
                          </a:solidFill>
                        </a:rPr>
                        <a:t>201</a:t>
                      </a:r>
                      <a:r>
                        <a:rPr lang="sr-Latn-RS" sz="1600" u="none" dirty="0" smtClean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sz="1800" b="1" u="none" dirty="0" smtClean="0">
                          <a:solidFill>
                            <a:srgbClr val="00B050"/>
                          </a:solidFill>
                        </a:rPr>
                        <a:t>COMPLETED</a:t>
                      </a:r>
                      <a:endParaRPr lang="en-US" sz="1800" b="1" u="none" dirty="0" smtClean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</a:tr>
              <a:tr h="457200"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b="1" dirty="0" smtClean="0">
                          <a:solidFill>
                            <a:schemeClr val="bg1"/>
                          </a:solidFill>
                        </a:rPr>
                        <a:t>2.2</a:t>
                      </a:r>
                      <a:r>
                        <a:rPr lang="en-GB" sz="1800" b="1" dirty="0" smtClean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en-GB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Development of courses content and syllabi </a:t>
                      </a:r>
                      <a:endParaRPr lang="en-US" sz="1800" b="1" kern="1200" dirty="0" smtClean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3527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Defined courses content and syllabi </a:t>
                      </a:r>
                      <a:r>
                        <a:rPr lang="en-US" sz="16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– </a:t>
                      </a:r>
                      <a:r>
                        <a:rPr lang="sr-Latn-RS" sz="1600" baseline="0" noProof="0" dirty="0" smtClean="0">
                          <a:solidFill>
                            <a:srgbClr val="0070C0"/>
                          </a:solidFill>
                        </a:rPr>
                        <a:t>All WBC institutions </a:t>
                      </a:r>
                      <a:endParaRPr lang="en-US" sz="16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sz="1600" u="none" dirty="0" smtClean="0">
                          <a:solidFill>
                            <a:schemeClr val="tx1"/>
                          </a:solidFill>
                        </a:rPr>
                        <a:t>14 December </a:t>
                      </a:r>
                      <a:r>
                        <a:rPr lang="en-US" sz="1600" u="none" dirty="0" smtClean="0">
                          <a:solidFill>
                            <a:schemeClr val="tx1"/>
                          </a:solidFill>
                        </a:rPr>
                        <a:t>201</a:t>
                      </a:r>
                      <a:r>
                        <a:rPr lang="sr-Latn-RS" sz="1600" u="none" dirty="0" smtClean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sz="1800" b="1" u="none" dirty="0" smtClean="0">
                          <a:solidFill>
                            <a:srgbClr val="00B050"/>
                          </a:solidFill>
                        </a:rPr>
                        <a:t>COMPLETED</a:t>
                      </a:r>
                      <a:endParaRPr lang="en-US" sz="1800" b="1" u="none" dirty="0" smtClean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</a:tr>
              <a:tr h="380999"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sz="18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2.3 </a:t>
                      </a:r>
                      <a:r>
                        <a:rPr lang="en-GB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Training of teaching staff for innovative teaching methods </a:t>
                      </a:r>
                      <a:endParaRPr lang="en-US" sz="1800" b="1" kern="1200" dirty="0" smtClean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37094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Teaching staff trained </a:t>
                      </a:r>
                      <a:r>
                        <a:rPr lang="sr-Latn-RS" sz="1600" dirty="0" smtClean="0">
                          <a:solidFill>
                            <a:schemeClr val="tx1"/>
                          </a:solidFill>
                        </a:rPr>
                        <a:t>– </a:t>
                      </a:r>
                      <a:r>
                        <a:rPr lang="sr-Latn-RS" sz="1600" kern="1200" baseline="0" noProof="0" dirty="0" smtClean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EU partners in a colaboration with WBC institutions</a:t>
                      </a:r>
                    </a:p>
                    <a:p>
                      <a:r>
                        <a:rPr lang="sr-Latn-RS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Note: 1) </a:t>
                      </a: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May 2017 - OE (19 staff): UNI - 6, KPA - 3, UPKM - 3, VSUP - 2, TCASU - 2, UNID – 3</a:t>
                      </a:r>
                      <a:endParaRPr lang="sr-Latn-RS" sz="16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sr-Latn-RS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2) </a:t>
                      </a: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June 2017 - MU</a:t>
                      </a:r>
                      <a:r>
                        <a:rPr lang="sr-Latn-RS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HEC</a:t>
                      </a: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(14 staff): UNI - 6, UPKM - 3, UNSA - 3,</a:t>
                      </a:r>
                      <a:r>
                        <a:rPr lang="sr-Latn-RS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TCASU – 2</a:t>
                      </a:r>
                      <a:endParaRPr lang="sr-Latn-RS" sz="16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sr-Latn-RS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3) </a:t>
                      </a:r>
                      <a:r>
                        <a:rPr lang="en-US" sz="16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Ju</a:t>
                      </a:r>
                      <a:r>
                        <a:rPr lang="sr-Latn-RS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ly</a:t>
                      </a: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2017 - TUC (20 staff): UNI - 6, KPA - 3, UPKM - 3, UNSA - 3, VSUP - 2, UNID – 3</a:t>
                      </a:r>
                      <a:endParaRPr lang="sr-Latn-RS" sz="16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sr-Latn-RS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4) </a:t>
                      </a: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September 2017 – UNIME</a:t>
                      </a:r>
                      <a:r>
                        <a:rPr lang="sr-Latn-RS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(19 staff): UNI - 6, UPKM - 3, UNSA - 3, VSUP - 2, TCASU - 2, UNID – 3</a:t>
                      </a:r>
                      <a:endParaRPr lang="sr-Latn-RS" sz="16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sr-Latn-RS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5) November 2017 - </a:t>
                      </a:r>
                      <a:r>
                        <a:rPr lang="fi-FI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BOKU (12 staff): UNI - 6, KPA - 3, UNSA - 3</a:t>
                      </a:r>
                      <a:endParaRPr lang="en-US" sz="16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sz="1600" u="none" dirty="0" smtClean="0">
                          <a:solidFill>
                            <a:schemeClr val="tx1"/>
                          </a:solidFill>
                        </a:rPr>
                        <a:t>14 December </a:t>
                      </a:r>
                      <a:r>
                        <a:rPr lang="en-US" sz="1600" u="none" dirty="0" smtClean="0">
                          <a:solidFill>
                            <a:schemeClr val="tx1"/>
                          </a:solidFill>
                        </a:rPr>
                        <a:t>201</a:t>
                      </a:r>
                      <a:r>
                        <a:rPr lang="sr-Latn-RS" sz="1600" u="none" dirty="0" smtClean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sz="1800" b="1" u="none" dirty="0" smtClean="0">
                          <a:solidFill>
                            <a:srgbClr val="00B050"/>
                          </a:solidFill>
                        </a:rPr>
                        <a:t>COMPLETED</a:t>
                      </a:r>
                      <a:endParaRPr lang="en-US" sz="1800" b="1" u="none" dirty="0" smtClean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/>
          </a:p>
        </p:txBody>
      </p:sp>
      <p:pic>
        <p:nvPicPr>
          <p:cNvPr id="12" name="Picture 11" descr="final_colo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447800" cy="685800"/>
          </a:xfrm>
          <a:prstGeom prst="rect">
            <a:avLst/>
          </a:prstGeom>
        </p:spPr>
      </p:pic>
      <p:pic>
        <p:nvPicPr>
          <p:cNvPr id="13" name="Picture 12" descr="eu_flag_co_funded_pos_[rgb]_right.jpg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467600" y="152400"/>
            <a:ext cx="1676400" cy="4095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249362"/>
            <a:ext cx="8686800" cy="427038"/>
          </a:xfrm>
        </p:spPr>
        <p:txBody>
          <a:bodyPr>
            <a:normAutofit fontScale="90000"/>
          </a:bodyPr>
          <a:lstStyle/>
          <a:p>
            <a:r>
              <a:rPr lang="sr-Latn-R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WP2 – to do list</a:t>
            </a:r>
            <a:br>
              <a:rPr lang="sr-Latn-R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</a:br>
            <a:r>
              <a:rPr lang="en-US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Development of master curricula</a:t>
            </a:r>
            <a:endParaRPr lang="en-US" sz="2400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1981200" y="152400"/>
            <a:ext cx="5562600" cy="3809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4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Development of master curricula for natural disasters risk management in Western Balkan countries</a:t>
            </a:r>
            <a:endParaRPr lang="bs-Latn-BA" sz="1400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0" y="723900"/>
            <a:ext cx="9144000" cy="0"/>
          </a:xfrm>
          <a:prstGeom prst="line">
            <a:avLst/>
          </a:prstGeom>
          <a:ln w="254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192900708"/>
              </p:ext>
            </p:extLst>
          </p:nvPr>
        </p:nvGraphicFramePr>
        <p:xfrm>
          <a:off x="533400" y="2301241"/>
          <a:ext cx="7994316" cy="22963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324600"/>
                <a:gridCol w="1669716"/>
              </a:tblGrid>
              <a:tr h="437094"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sz="18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2.4</a:t>
                      </a:r>
                      <a:r>
                        <a:rPr lang="en-GB" sz="18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Providing of students’ internships positions</a:t>
                      </a:r>
                      <a:endParaRPr lang="en-US" sz="18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3709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Agreements for internships signed</a:t>
                      </a:r>
                      <a:r>
                        <a:rPr lang="sr-Latn-RS" sz="1600" dirty="0" smtClean="0">
                          <a:solidFill>
                            <a:schemeClr val="tx1"/>
                          </a:solidFill>
                        </a:rPr>
                        <a:t> - </a:t>
                      </a:r>
                      <a:r>
                        <a:rPr lang="sr-Latn-RS" sz="1600" baseline="0" noProof="0" dirty="0" smtClean="0">
                          <a:solidFill>
                            <a:srgbClr val="0070C0"/>
                          </a:solidFill>
                        </a:rPr>
                        <a:t>All WBC institutions (KPU – 2, TCASU – 1, UBL – 1, UNID – 1, UNI – 1, UNSA – 1, UPKM - 1)</a:t>
                      </a:r>
                      <a:endParaRPr lang="en-US" sz="16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sz="1600" u="none" dirty="0" smtClean="0">
                          <a:solidFill>
                            <a:schemeClr val="tx1"/>
                          </a:solidFill>
                        </a:rPr>
                        <a:t>14 October </a:t>
                      </a:r>
                      <a:r>
                        <a:rPr lang="en-US" sz="1600" u="none" dirty="0" smtClean="0">
                          <a:solidFill>
                            <a:schemeClr val="tx1"/>
                          </a:solidFill>
                        </a:rPr>
                        <a:t>201</a:t>
                      </a:r>
                      <a:r>
                        <a:rPr lang="sr-Latn-RS" sz="1600" u="none" dirty="0" smtClean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en-US" sz="160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sz="1800" b="1" u="none" dirty="0" smtClean="0">
                          <a:solidFill>
                            <a:srgbClr val="00B050"/>
                          </a:solidFill>
                        </a:rPr>
                        <a:t>COMPLETED</a:t>
                      </a:r>
                      <a:endParaRPr lang="en-US" sz="1800" b="1" u="none" dirty="0" smtClean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</a:tr>
              <a:tr h="437094"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sz="1800" b="1" dirty="0" smtClean="0">
                          <a:solidFill>
                            <a:schemeClr val="bg1"/>
                          </a:solidFill>
                        </a:rPr>
                        <a:t>2.5</a:t>
                      </a:r>
                      <a:r>
                        <a:rPr lang="en-GB" sz="1800" b="1" dirty="0" smtClean="0">
                          <a:solidFill>
                            <a:schemeClr val="bg1"/>
                          </a:solidFill>
                        </a:rPr>
                        <a:t> Harmonization of teaching environment with EU best practices and purchasing of laboratory equipment and literature</a:t>
                      </a:r>
                      <a:endParaRPr lang="en-US" sz="18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37094">
                <a:tc>
                  <a:txBody>
                    <a:bodyPr/>
                    <a:lstStyle/>
                    <a:p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Laboratories equipped</a:t>
                      </a:r>
                      <a:r>
                        <a:rPr lang="sr-Latn-RS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– </a:t>
                      </a:r>
                      <a:r>
                        <a:rPr lang="sr-Latn-RS" sz="1600" baseline="0" noProof="0" dirty="0" smtClean="0">
                          <a:solidFill>
                            <a:srgbClr val="0070C0"/>
                          </a:solidFill>
                        </a:rPr>
                        <a:t>All WBC institutions </a:t>
                      </a:r>
                    </a:p>
                    <a:p>
                      <a:endParaRPr lang="sr-Latn-RS" sz="1600" kern="1200" baseline="0" noProof="0" dirty="0" smtClean="0">
                        <a:solidFill>
                          <a:srgbClr val="0070C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sz="1600" u="none" dirty="0" smtClean="0">
                          <a:solidFill>
                            <a:schemeClr val="tx1"/>
                          </a:solidFill>
                        </a:rPr>
                        <a:t>14 June 2017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sz="1800" b="1" u="none" dirty="0" smtClean="0">
                          <a:solidFill>
                            <a:srgbClr val="00B050"/>
                          </a:solidFill>
                        </a:rPr>
                        <a:t>COMPLETED</a:t>
                      </a:r>
                      <a:endParaRPr lang="en-US" sz="1800" b="1" u="none" dirty="0" smtClean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  <p:pic>
        <p:nvPicPr>
          <p:cNvPr id="12" name="Picture 11" descr="final_colo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447800" cy="685800"/>
          </a:xfrm>
          <a:prstGeom prst="rect">
            <a:avLst/>
          </a:prstGeom>
        </p:spPr>
      </p:pic>
      <p:pic>
        <p:nvPicPr>
          <p:cNvPr id="13" name="Picture 12" descr="eu_flag_co_funded_pos_[rgb]_right.jpg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467600" y="152400"/>
            <a:ext cx="1676400" cy="4095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249362"/>
            <a:ext cx="8686800" cy="427038"/>
          </a:xfrm>
        </p:spPr>
        <p:txBody>
          <a:bodyPr>
            <a:normAutofit fontScale="90000"/>
          </a:bodyPr>
          <a:lstStyle/>
          <a:p>
            <a:r>
              <a:rPr lang="sr-Latn-R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WP3 – </a:t>
            </a:r>
            <a:r>
              <a:rPr lang="sr-Latn-RS" b="1" dirty="0" smtClean="0">
                <a:solidFill>
                  <a:srgbClr val="00B050"/>
                </a:solidFill>
              </a:rPr>
              <a:t>COMPLETED</a:t>
            </a:r>
            <a:r>
              <a:rPr lang="sr-Latn-R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/>
            </a:r>
            <a:br>
              <a:rPr lang="sr-Latn-R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</a:br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Development of trainings for citizens and public sector</a:t>
            </a:r>
            <a:endParaRPr lang="en-US" sz="2400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1981200" y="152400"/>
            <a:ext cx="5562600" cy="3809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4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Development of master curricula for natural disasters risk management in Western Balkan countries</a:t>
            </a:r>
            <a:endParaRPr lang="bs-Latn-BA" sz="1400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0" y="723900"/>
            <a:ext cx="9144000" cy="0"/>
          </a:xfrm>
          <a:prstGeom prst="line">
            <a:avLst/>
          </a:prstGeom>
          <a:ln w="254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192900708"/>
              </p:ext>
            </p:extLst>
          </p:nvPr>
        </p:nvGraphicFramePr>
        <p:xfrm>
          <a:off x="533400" y="2301241"/>
          <a:ext cx="8305800" cy="33214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77000"/>
                <a:gridCol w="1828800"/>
              </a:tblGrid>
              <a:tr h="380999"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dirty="0" smtClean="0">
                          <a:solidFill>
                            <a:schemeClr val="bg1"/>
                          </a:solidFill>
                        </a:rPr>
                        <a:t>3.1</a:t>
                      </a:r>
                      <a:r>
                        <a:rPr lang="en-GB" sz="1800" b="1" dirty="0" smtClean="0"/>
                        <a:t> Surveillance of citizens’ and public sector awareness regarding natural disasters </a:t>
                      </a:r>
                      <a:endParaRPr lang="en-US" dirty="0" smtClean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096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noProof="0" dirty="0" smtClean="0">
                          <a:solidFill>
                            <a:schemeClr val="tx1"/>
                          </a:solidFill>
                        </a:rPr>
                        <a:t>Survey of citizens’ and public sector awareness</a:t>
                      </a:r>
                      <a:r>
                        <a:rPr lang="sr-Latn-RS" sz="1600" noProof="0" dirty="0" smtClean="0">
                          <a:solidFill>
                            <a:schemeClr val="tx1"/>
                          </a:solidFill>
                        </a:rPr>
                        <a:t> – </a:t>
                      </a:r>
                      <a:r>
                        <a:rPr lang="sr-Latn-RS" sz="1600" kern="1200" baseline="0" noProof="0" dirty="0" smtClean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UNID</a:t>
                      </a:r>
                      <a:r>
                        <a:rPr lang="sr-Latn-RS" sz="1600" noProof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600" baseline="0" noProof="0" dirty="0" smtClean="0">
                          <a:solidFill>
                            <a:srgbClr val="0070C0"/>
                          </a:solidFill>
                        </a:rPr>
                        <a:t>in consultation with </a:t>
                      </a:r>
                      <a:r>
                        <a:rPr lang="sr-Latn-RS" sz="1600" baseline="0" noProof="0" dirty="0" smtClean="0">
                          <a:solidFill>
                            <a:srgbClr val="0070C0"/>
                          </a:solidFill>
                        </a:rPr>
                        <a:t>contact persons from all WBC institutions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sz="1600" u="none" dirty="0" smtClean="0">
                          <a:solidFill>
                            <a:schemeClr val="tx1"/>
                          </a:solidFill>
                        </a:rPr>
                        <a:t>14 April </a:t>
                      </a:r>
                      <a:r>
                        <a:rPr lang="en-US" sz="1600" u="none" dirty="0" smtClean="0">
                          <a:solidFill>
                            <a:schemeClr val="tx1"/>
                          </a:solidFill>
                        </a:rPr>
                        <a:t>201</a:t>
                      </a:r>
                      <a:r>
                        <a:rPr lang="sr-Latn-RS" sz="1600" u="none" dirty="0" smtClean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sz="1800" b="1" u="none" dirty="0" smtClean="0">
                          <a:solidFill>
                            <a:srgbClr val="00B050"/>
                          </a:solidFill>
                        </a:rPr>
                        <a:t>COMPLETED</a:t>
                      </a:r>
                      <a:endParaRPr lang="en-US" sz="1800" b="1" u="none" dirty="0" smtClean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</a:tr>
              <a:tr h="457200"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b="1" dirty="0" smtClean="0">
                          <a:solidFill>
                            <a:schemeClr val="bg1"/>
                          </a:solidFill>
                        </a:rPr>
                        <a:t>3.2</a:t>
                      </a:r>
                      <a:r>
                        <a:rPr lang="en-GB" sz="1800" b="1" dirty="0" smtClean="0">
                          <a:solidFill>
                            <a:schemeClr val="bg1"/>
                          </a:solidFill>
                        </a:rPr>
                        <a:t> Study visits and analysis of courses best practices in EU countries </a:t>
                      </a:r>
                      <a:endParaRPr lang="en-US" sz="1800" b="1" kern="1200" dirty="0" smtClean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2398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Study visit reports </a:t>
                      </a:r>
                      <a:r>
                        <a:rPr lang="en-US" sz="16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– </a:t>
                      </a:r>
                      <a:r>
                        <a:rPr lang="sr-Latn-RS" sz="1600" baseline="0" noProof="0" dirty="0" smtClean="0">
                          <a:solidFill>
                            <a:srgbClr val="0070C0"/>
                          </a:solidFill>
                        </a:rPr>
                        <a:t>In conjuction with 2.3</a:t>
                      </a:r>
                      <a:endParaRPr lang="en-US" sz="16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sz="1600" u="none" dirty="0" smtClean="0">
                          <a:solidFill>
                            <a:schemeClr val="tx1"/>
                          </a:solidFill>
                        </a:rPr>
                        <a:t>14 December </a:t>
                      </a:r>
                      <a:r>
                        <a:rPr lang="en-US" sz="1600" u="none" dirty="0" smtClean="0">
                          <a:solidFill>
                            <a:schemeClr val="tx1"/>
                          </a:solidFill>
                        </a:rPr>
                        <a:t>201</a:t>
                      </a:r>
                      <a:r>
                        <a:rPr lang="sr-Latn-RS" sz="1600" u="none" dirty="0" smtClean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sz="1800" b="1" u="none" dirty="0" smtClean="0">
                          <a:solidFill>
                            <a:srgbClr val="00B050"/>
                          </a:solidFill>
                        </a:rPr>
                        <a:t>COMPLETED</a:t>
                      </a:r>
                      <a:endParaRPr lang="en-US" sz="1800" b="1" u="none" dirty="0" smtClean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</a:tr>
              <a:tr h="442811"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sz="18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3.3 </a:t>
                      </a:r>
                      <a:r>
                        <a:rPr lang="en-GB" sz="1800" b="1" dirty="0" smtClean="0">
                          <a:solidFill>
                            <a:schemeClr val="bg1"/>
                          </a:solidFill>
                        </a:rPr>
                        <a:t>Development of trainings’ content corresponding educational materials and selection of teaching staff</a:t>
                      </a:r>
                      <a:endParaRPr lang="en-US" sz="1800" b="1" kern="1200" dirty="0" smtClean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37094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Trainings’ materials prepared, teachers selected  </a:t>
                      </a:r>
                      <a:r>
                        <a:rPr lang="sr-Latn-RS" sz="1600" dirty="0" smtClean="0">
                          <a:solidFill>
                            <a:schemeClr val="tx1"/>
                          </a:solidFill>
                        </a:rPr>
                        <a:t>- </a:t>
                      </a:r>
                      <a:r>
                        <a:rPr lang="sr-Latn-RS" sz="1600" kern="1200" baseline="0" noProof="0" dirty="0" smtClean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UNID</a:t>
                      </a:r>
                      <a:r>
                        <a:rPr lang="sr-Latn-RS" sz="1600" noProof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600" baseline="0" noProof="0" dirty="0" smtClean="0">
                          <a:solidFill>
                            <a:srgbClr val="0070C0"/>
                          </a:solidFill>
                        </a:rPr>
                        <a:t>in consultation with </a:t>
                      </a:r>
                      <a:r>
                        <a:rPr lang="sr-Latn-RS" sz="1600" baseline="0" noProof="0" dirty="0" smtClean="0">
                          <a:solidFill>
                            <a:srgbClr val="0070C0"/>
                          </a:solidFill>
                        </a:rPr>
                        <a:t>contact persons from all WBC institutions</a:t>
                      </a:r>
                      <a:endParaRPr lang="en-US" sz="16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sz="1600" u="none" dirty="0" smtClean="0">
                          <a:solidFill>
                            <a:schemeClr val="tx1"/>
                          </a:solidFill>
                        </a:rPr>
                        <a:t>14 February </a:t>
                      </a:r>
                      <a:r>
                        <a:rPr lang="en-US" sz="1600" u="none" dirty="0" smtClean="0">
                          <a:solidFill>
                            <a:schemeClr val="tx1"/>
                          </a:solidFill>
                        </a:rPr>
                        <a:t>201</a:t>
                      </a:r>
                      <a:r>
                        <a:rPr lang="sr-Latn-RS" sz="1600" u="none" dirty="0" smtClean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sz="1800" b="1" u="none" dirty="0" smtClean="0">
                          <a:solidFill>
                            <a:srgbClr val="00B050"/>
                          </a:solidFill>
                        </a:rPr>
                        <a:t>COMPLETED</a:t>
                      </a:r>
                      <a:endParaRPr lang="en-US" sz="1800" b="1" u="none" dirty="0" smtClean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/>
          </a:p>
        </p:txBody>
      </p:sp>
      <p:pic>
        <p:nvPicPr>
          <p:cNvPr id="12" name="Picture 11" descr="final_colo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447800" cy="685800"/>
          </a:xfrm>
          <a:prstGeom prst="rect">
            <a:avLst/>
          </a:prstGeom>
        </p:spPr>
      </p:pic>
      <p:pic>
        <p:nvPicPr>
          <p:cNvPr id="13" name="Picture 12" descr="eu_flag_co_funded_pos_[rgb]_right.jpg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467600" y="152400"/>
            <a:ext cx="1676400" cy="4095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249362"/>
            <a:ext cx="8686800" cy="427038"/>
          </a:xfrm>
        </p:spPr>
        <p:txBody>
          <a:bodyPr>
            <a:normAutofit fontScale="90000"/>
          </a:bodyPr>
          <a:lstStyle/>
          <a:p>
            <a:r>
              <a:rPr lang="sr-Latn-R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WP4 – to do list</a:t>
            </a:r>
            <a:br>
              <a:rPr lang="sr-Latn-R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</a:br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400" dirty="0" smtClean="0">
                <a:solidFill>
                  <a:srgbClr val="558ED5"/>
                </a:solidFill>
              </a:rPr>
              <a:t>Implementation of developed master curricula and trainings </a:t>
            </a:r>
            <a:endParaRPr lang="en-US" sz="2400" dirty="0">
              <a:solidFill>
                <a:srgbClr val="558ED5"/>
              </a:solidFill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1981200" y="152400"/>
            <a:ext cx="5562600" cy="3809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4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Development of master curricula for natural disasters risk management in Western Balkan countries</a:t>
            </a:r>
            <a:endParaRPr lang="bs-Latn-BA" sz="1400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0" y="723900"/>
            <a:ext cx="9144000" cy="0"/>
          </a:xfrm>
          <a:prstGeom prst="line">
            <a:avLst/>
          </a:prstGeom>
          <a:ln w="254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192900708"/>
              </p:ext>
            </p:extLst>
          </p:nvPr>
        </p:nvGraphicFramePr>
        <p:xfrm>
          <a:off x="533400" y="2301241"/>
          <a:ext cx="8305800" cy="34289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553200"/>
                <a:gridCol w="1752600"/>
              </a:tblGrid>
              <a:tr h="441959"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dirty="0" smtClean="0">
                          <a:solidFill>
                            <a:schemeClr val="bg1"/>
                          </a:solidFill>
                        </a:rPr>
                        <a:t>4.1</a:t>
                      </a:r>
                      <a:r>
                        <a:rPr lang="en-GB" sz="1800" b="1" dirty="0" smtClean="0"/>
                        <a:t> </a:t>
                      </a:r>
                      <a:r>
                        <a:rPr lang="en-US" sz="1800" b="1" i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Defining of admission requirements and enrolment of students</a:t>
                      </a:r>
                      <a:endParaRPr lang="en-US" b="1" dirty="0" smtClean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096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sz="1600" noProof="0" dirty="0" smtClean="0">
                          <a:solidFill>
                            <a:schemeClr val="tx1"/>
                          </a:solidFill>
                        </a:rPr>
                        <a:t>Students enrolled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sz="1600" baseline="0" noProof="0" dirty="0" smtClean="0">
                          <a:solidFill>
                            <a:schemeClr val="tx1"/>
                          </a:solidFill>
                        </a:rPr>
                        <a:t>WB HEIs should define </a:t>
                      </a:r>
                      <a:r>
                        <a:rPr lang="en-US" sz="1600" kern="1200" baseline="0" noProof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admission requirements </a:t>
                      </a:r>
                      <a:endParaRPr lang="sr-Latn-RS" sz="1600" kern="1200" baseline="0" noProof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sz="1600" u="none" dirty="0" smtClean="0">
                          <a:solidFill>
                            <a:schemeClr val="tx1"/>
                          </a:solidFill>
                        </a:rPr>
                        <a:t>14 October </a:t>
                      </a:r>
                      <a:r>
                        <a:rPr lang="en-US" sz="1600" u="none" dirty="0" smtClean="0">
                          <a:solidFill>
                            <a:schemeClr val="tx1"/>
                          </a:solidFill>
                        </a:rPr>
                        <a:t>201</a:t>
                      </a:r>
                      <a:r>
                        <a:rPr lang="sr-Latn-RS" sz="1600" u="none" dirty="0" smtClean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sz="1800" b="0" i="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I</a:t>
                      </a:r>
                      <a:r>
                        <a:rPr lang="en-US" sz="1800" b="0" i="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n progress</a:t>
                      </a:r>
                      <a:endParaRPr lang="en-US" sz="160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57200"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b="1" dirty="0" smtClean="0">
                          <a:solidFill>
                            <a:schemeClr val="bg1"/>
                          </a:solidFill>
                        </a:rPr>
                        <a:t>4.2</a:t>
                      </a:r>
                      <a:r>
                        <a:rPr lang="en-GB" sz="1800" b="1" dirty="0" smtClean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en-US" sz="18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Implementation of master curricula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2398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sz="1600" dirty="0" smtClean="0">
                          <a:solidFill>
                            <a:schemeClr val="tx1"/>
                          </a:solidFill>
                        </a:rPr>
                        <a:t>Master curricula implemented</a:t>
                      </a:r>
                      <a:endParaRPr lang="en-US" sz="16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sz="1600" u="none" dirty="0" smtClean="0">
                          <a:solidFill>
                            <a:schemeClr val="tx1"/>
                          </a:solidFill>
                        </a:rPr>
                        <a:t>14 October </a:t>
                      </a:r>
                      <a:r>
                        <a:rPr lang="en-US" sz="1600" u="none" dirty="0" smtClean="0">
                          <a:solidFill>
                            <a:schemeClr val="tx1"/>
                          </a:solidFill>
                        </a:rPr>
                        <a:t>201</a:t>
                      </a:r>
                      <a:r>
                        <a:rPr lang="sr-Latn-RS" sz="1600" u="none" dirty="0" smtClean="0">
                          <a:solidFill>
                            <a:schemeClr val="tx1"/>
                          </a:solidFill>
                        </a:rPr>
                        <a:t>9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sz="1600" b="0" i="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I</a:t>
                      </a:r>
                      <a:r>
                        <a:rPr lang="en-US" sz="1600" b="0" i="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n progress</a:t>
                      </a:r>
                      <a:endParaRPr lang="en-US" sz="140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42811"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b="1" dirty="0" smtClean="0">
                          <a:solidFill>
                            <a:schemeClr val="bg1"/>
                          </a:solidFill>
                        </a:rPr>
                        <a:t>4.3</a:t>
                      </a:r>
                      <a:r>
                        <a:rPr lang="en-GB" sz="1800" b="1" dirty="0" smtClean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en-US" sz="18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Implementation of students’ internships</a:t>
                      </a:r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2398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Students’ internships realized </a:t>
                      </a:r>
                      <a:r>
                        <a:rPr lang="en-US" sz="16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–</a:t>
                      </a:r>
                      <a:r>
                        <a:rPr lang="sr-Latn-RS" sz="16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aseline="0" noProof="0" dirty="0" smtClean="0">
                          <a:solidFill>
                            <a:srgbClr val="0070C0"/>
                          </a:solidFill>
                        </a:rPr>
                        <a:t>10 UNI to UNSA, 5 </a:t>
                      </a:r>
                      <a:r>
                        <a:rPr lang="en-US" sz="1600" baseline="0" noProof="0" dirty="0" smtClean="0">
                          <a:solidFill>
                            <a:srgbClr val="0070C0"/>
                          </a:solidFill>
                        </a:rPr>
                        <a:t>KP</a:t>
                      </a:r>
                      <a:r>
                        <a:rPr lang="sr-Latn-RS" sz="1600" baseline="0" noProof="0" dirty="0" smtClean="0">
                          <a:solidFill>
                            <a:srgbClr val="0070C0"/>
                          </a:solidFill>
                        </a:rPr>
                        <a:t>U</a:t>
                      </a:r>
                      <a:r>
                        <a:rPr lang="en-US" sz="1600" baseline="0" noProof="0" dirty="0" smtClean="0">
                          <a:solidFill>
                            <a:srgbClr val="0070C0"/>
                          </a:solidFill>
                        </a:rPr>
                        <a:t> </a:t>
                      </a:r>
                      <a:r>
                        <a:rPr lang="en-US" sz="1600" baseline="0" noProof="0" dirty="0" smtClean="0">
                          <a:solidFill>
                            <a:srgbClr val="0070C0"/>
                          </a:solidFill>
                        </a:rPr>
                        <a:t>to </a:t>
                      </a:r>
                      <a:r>
                        <a:rPr lang="sr-Latn-RS" sz="1600" baseline="0" noProof="0" dirty="0" smtClean="0">
                          <a:solidFill>
                            <a:srgbClr val="0070C0"/>
                          </a:solidFill>
                        </a:rPr>
                        <a:t>UBL</a:t>
                      </a:r>
                      <a:r>
                        <a:rPr lang="en-US" sz="1600" baseline="0" noProof="0" dirty="0" smtClean="0">
                          <a:solidFill>
                            <a:srgbClr val="0070C0"/>
                          </a:solidFill>
                        </a:rPr>
                        <a:t>, 5 UNID to U</a:t>
                      </a:r>
                      <a:r>
                        <a:rPr lang="sr-Latn-RS" sz="1600" baseline="0" noProof="0" dirty="0" smtClean="0">
                          <a:solidFill>
                            <a:srgbClr val="0070C0"/>
                          </a:solidFill>
                        </a:rPr>
                        <a:t>BI</a:t>
                      </a:r>
                      <a:r>
                        <a:rPr lang="en-US" sz="1600" baseline="0" noProof="0" dirty="0" smtClean="0">
                          <a:solidFill>
                            <a:srgbClr val="0070C0"/>
                          </a:solidFill>
                        </a:rPr>
                        <a:t>, </a:t>
                      </a:r>
                      <a:r>
                        <a:rPr lang="en-US" sz="1600" baseline="0" noProof="0" dirty="0" smtClean="0">
                          <a:solidFill>
                            <a:srgbClr val="0070C0"/>
                          </a:solidFill>
                        </a:rPr>
                        <a:t>5 UPKM to UNI, 2 TCASU to KPA, 5 UNSA to UNI, 5 </a:t>
                      </a:r>
                      <a:r>
                        <a:rPr lang="sr-Latn-RS" sz="1600" baseline="0" noProof="0" dirty="0" smtClean="0">
                          <a:solidFill>
                            <a:srgbClr val="0070C0"/>
                          </a:solidFill>
                        </a:rPr>
                        <a:t>UBL</a:t>
                      </a:r>
                      <a:r>
                        <a:rPr lang="en-US" sz="1600" baseline="0" noProof="0" dirty="0" smtClean="0">
                          <a:solidFill>
                            <a:srgbClr val="0070C0"/>
                          </a:solidFill>
                        </a:rPr>
                        <a:t> to KPA</a:t>
                      </a:r>
                      <a:endParaRPr lang="sr-Latn-RS" sz="1600" baseline="0" noProof="0" dirty="0" smtClean="0">
                        <a:solidFill>
                          <a:srgbClr val="0070C0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sz="1600" kern="1200" baseline="0" noProof="0" dirty="0" smtClean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EU examples of students’ internships organisation (report)</a:t>
                      </a:r>
                      <a:endParaRPr lang="en-US" sz="1600" kern="1200" baseline="0" noProof="0" dirty="0" smtClean="0">
                        <a:solidFill>
                          <a:srgbClr val="0070C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sz="1600" u="none" dirty="0" smtClean="0">
                          <a:solidFill>
                            <a:schemeClr val="tx1"/>
                          </a:solidFill>
                        </a:rPr>
                        <a:t>14 October </a:t>
                      </a:r>
                      <a:r>
                        <a:rPr lang="en-US" sz="1600" u="none" dirty="0" smtClean="0">
                          <a:solidFill>
                            <a:schemeClr val="tx1"/>
                          </a:solidFill>
                        </a:rPr>
                        <a:t>201</a:t>
                      </a:r>
                      <a:r>
                        <a:rPr lang="sr-Latn-RS" sz="1600" u="none" dirty="0" smtClean="0">
                          <a:solidFill>
                            <a:schemeClr val="tx1"/>
                          </a:solidFill>
                        </a:rPr>
                        <a:t>9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sz="1600" b="0" i="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I</a:t>
                      </a:r>
                      <a:r>
                        <a:rPr lang="en-US" sz="1600" b="0" i="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n progress</a:t>
                      </a:r>
                      <a:endParaRPr lang="en-US" sz="140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/>
          </a:p>
        </p:txBody>
      </p:sp>
      <p:pic>
        <p:nvPicPr>
          <p:cNvPr id="12" name="Picture 11" descr="final_colo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447800" cy="685800"/>
          </a:xfrm>
          <a:prstGeom prst="rect">
            <a:avLst/>
          </a:prstGeom>
        </p:spPr>
      </p:pic>
      <p:pic>
        <p:nvPicPr>
          <p:cNvPr id="13" name="Picture 12" descr="eu_flag_co_funded_pos_[rgb]_right.jpg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467600" y="152400"/>
            <a:ext cx="1676400" cy="4095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249362"/>
            <a:ext cx="8686800" cy="427038"/>
          </a:xfrm>
        </p:spPr>
        <p:txBody>
          <a:bodyPr>
            <a:normAutofit fontScale="90000"/>
          </a:bodyPr>
          <a:lstStyle/>
          <a:p>
            <a:r>
              <a:rPr lang="sr-Latn-R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WP4 – to do list</a:t>
            </a:r>
            <a:br>
              <a:rPr lang="sr-Latn-R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</a:br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400" dirty="0" smtClean="0">
                <a:solidFill>
                  <a:srgbClr val="558ED5"/>
                </a:solidFill>
              </a:rPr>
              <a:t>Implementation of developed master curricula and trainings </a:t>
            </a:r>
            <a:endParaRPr lang="en-US" sz="2400" dirty="0">
              <a:solidFill>
                <a:srgbClr val="558ED5"/>
              </a:solidFill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1981200" y="152400"/>
            <a:ext cx="5562600" cy="3809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4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Development of master curricula for natural disasters risk management in Western Balkan countries</a:t>
            </a:r>
            <a:endParaRPr lang="bs-Latn-BA" sz="1400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0" y="723900"/>
            <a:ext cx="9144000" cy="0"/>
          </a:xfrm>
          <a:prstGeom prst="line">
            <a:avLst/>
          </a:prstGeom>
          <a:ln w="254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192900708"/>
              </p:ext>
            </p:extLst>
          </p:nvPr>
        </p:nvGraphicFramePr>
        <p:xfrm>
          <a:off x="533400" y="2301241"/>
          <a:ext cx="8305800" cy="34289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172200"/>
                <a:gridCol w="2133600"/>
              </a:tblGrid>
              <a:tr h="441959"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dirty="0" smtClean="0">
                          <a:solidFill>
                            <a:schemeClr val="bg1"/>
                          </a:solidFill>
                        </a:rPr>
                        <a:t>4.4</a:t>
                      </a:r>
                      <a:r>
                        <a:rPr lang="en-GB" sz="1800" b="1" dirty="0" smtClean="0"/>
                        <a:t> </a:t>
                      </a:r>
                      <a:r>
                        <a:rPr lang="en-US" sz="1800" b="1" i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Implementation of trainings for citizens and public sector</a:t>
                      </a:r>
                      <a:endParaRPr lang="en-US" b="1" dirty="0" smtClean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096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sz="1600" noProof="0" dirty="0" smtClean="0">
                          <a:solidFill>
                            <a:schemeClr val="tx1"/>
                          </a:solidFill>
                        </a:rPr>
                        <a:t>Participants trained </a:t>
                      </a:r>
                      <a:r>
                        <a:rPr lang="sr-Latn-RS" sz="1600" noProof="0" dirty="0" smtClean="0">
                          <a:solidFill>
                            <a:schemeClr val="tx1"/>
                          </a:solidFill>
                        </a:rPr>
                        <a:t>– </a:t>
                      </a:r>
                      <a:r>
                        <a:rPr lang="sr-Latn-RS" sz="1600" kern="1200" baseline="0" noProof="0" dirty="0" smtClean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planned</a:t>
                      </a:r>
                      <a:r>
                        <a:rPr lang="sr-Latn-RS" sz="1600" noProof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sr-Latn-RS" sz="1600" baseline="0" noProof="0" dirty="0" smtClean="0">
                          <a:solidFill>
                            <a:srgbClr val="0070C0"/>
                          </a:solidFill>
                        </a:rPr>
                        <a:t>42</a:t>
                      </a:r>
                      <a:r>
                        <a:rPr lang="en-US" sz="1600" baseline="0" noProof="0" dirty="0" smtClean="0">
                          <a:solidFill>
                            <a:srgbClr val="0070C0"/>
                          </a:solidFill>
                        </a:rPr>
                        <a:t>0 </a:t>
                      </a:r>
                      <a:r>
                        <a:rPr lang="sr-Latn-RS" sz="1600" baseline="0" noProof="0" dirty="0" smtClean="0">
                          <a:solidFill>
                            <a:srgbClr val="0070C0"/>
                          </a:solidFill>
                        </a:rPr>
                        <a:t>participants/trained 474, 14 trainings organised</a:t>
                      </a:r>
                      <a:endParaRPr lang="sr-Latn-RS" sz="1600" baseline="0" noProof="0" dirty="0" smtClean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sz="1600" u="none" dirty="0" smtClean="0">
                          <a:solidFill>
                            <a:schemeClr val="tx1"/>
                          </a:solidFill>
                        </a:rPr>
                        <a:t>14 September </a:t>
                      </a:r>
                      <a:r>
                        <a:rPr lang="en-US" sz="1600" u="none" dirty="0" smtClean="0">
                          <a:solidFill>
                            <a:schemeClr val="tx1"/>
                          </a:solidFill>
                        </a:rPr>
                        <a:t>201</a:t>
                      </a:r>
                      <a:r>
                        <a:rPr lang="sr-Latn-RS" sz="1600" u="none" dirty="0" smtClean="0">
                          <a:solidFill>
                            <a:schemeClr val="tx1"/>
                          </a:solidFill>
                        </a:rPr>
                        <a:t>9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sz="1800" b="1" u="none" dirty="0" smtClean="0">
                          <a:solidFill>
                            <a:srgbClr val="00B050"/>
                          </a:solidFill>
                        </a:rPr>
                        <a:t>COMPLETED</a:t>
                      </a:r>
                      <a:endParaRPr lang="en-US" sz="1800" b="1" u="none" dirty="0" smtClean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</a:tr>
              <a:tr h="457200"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b="1" dirty="0" smtClean="0">
                          <a:solidFill>
                            <a:schemeClr val="bg1"/>
                          </a:solidFill>
                        </a:rPr>
                        <a:t>4.5</a:t>
                      </a:r>
                      <a:r>
                        <a:rPr lang="en-GB" sz="1800" b="1" dirty="0" smtClean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en-US" sz="18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Self-evaluation of master curricula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2398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sz="1600" dirty="0" smtClean="0">
                          <a:solidFill>
                            <a:schemeClr val="tx1"/>
                          </a:solidFill>
                        </a:rPr>
                        <a:t>Quality report on master curricula</a:t>
                      </a:r>
                      <a:endParaRPr lang="en-US" sz="16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sz="1600" u="none" dirty="0" smtClean="0">
                          <a:solidFill>
                            <a:schemeClr val="tx1"/>
                          </a:solidFill>
                        </a:rPr>
                        <a:t>14 September </a:t>
                      </a:r>
                      <a:r>
                        <a:rPr lang="en-US" sz="1600" u="none" dirty="0" smtClean="0">
                          <a:solidFill>
                            <a:schemeClr val="tx1"/>
                          </a:solidFill>
                        </a:rPr>
                        <a:t>201</a:t>
                      </a:r>
                      <a:r>
                        <a:rPr lang="sr-Latn-RS" sz="1600" u="none" dirty="0" smtClean="0">
                          <a:solidFill>
                            <a:schemeClr val="tx1"/>
                          </a:solidFill>
                        </a:rPr>
                        <a:t>9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sz="1600" b="0" i="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I</a:t>
                      </a:r>
                      <a:r>
                        <a:rPr lang="en-US" sz="1600" b="0" i="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n progress</a:t>
                      </a:r>
                      <a:endParaRPr lang="en-US" sz="140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42811"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b="1" dirty="0" smtClean="0">
                          <a:solidFill>
                            <a:schemeClr val="bg1"/>
                          </a:solidFill>
                        </a:rPr>
                        <a:t>4.6</a:t>
                      </a:r>
                      <a:r>
                        <a:rPr lang="sr-Latn-RS" b="1" baseline="0" dirty="0" smtClean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en-US" sz="18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Self-evaluation of trainings for citizens and public sector</a:t>
                      </a:r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2398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Quality report on trainings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sz="1600" baseline="0" noProof="0" dirty="0" smtClean="0">
                          <a:solidFill>
                            <a:srgbClr val="0070C0"/>
                          </a:solidFill>
                        </a:rPr>
                        <a:t>14 </a:t>
                      </a:r>
                      <a:r>
                        <a:rPr lang="sr-Latn-RS" sz="1600" baseline="0" noProof="0" dirty="0" smtClean="0">
                          <a:solidFill>
                            <a:srgbClr val="0070C0"/>
                          </a:solidFill>
                        </a:rPr>
                        <a:t>reports written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sz="1600" u="none" dirty="0" smtClean="0">
                          <a:solidFill>
                            <a:schemeClr val="tx1"/>
                          </a:solidFill>
                        </a:rPr>
                        <a:t>14 September </a:t>
                      </a:r>
                      <a:r>
                        <a:rPr lang="en-US" sz="1600" u="none" dirty="0" smtClean="0">
                          <a:solidFill>
                            <a:schemeClr val="tx1"/>
                          </a:solidFill>
                        </a:rPr>
                        <a:t>201</a:t>
                      </a:r>
                      <a:r>
                        <a:rPr lang="sr-Latn-RS" sz="1600" u="none" dirty="0" smtClean="0">
                          <a:solidFill>
                            <a:schemeClr val="tx1"/>
                          </a:solidFill>
                        </a:rPr>
                        <a:t>9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sz="1600" b="1" u="none" dirty="0" smtClean="0">
                          <a:solidFill>
                            <a:srgbClr val="00B050"/>
                          </a:solidFill>
                        </a:rPr>
                        <a:t>COMPLETED</a:t>
                      </a:r>
                      <a:endParaRPr lang="en-US" sz="1600" b="1" u="none" dirty="0" smtClean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/>
          </a:p>
        </p:txBody>
      </p:sp>
      <p:pic>
        <p:nvPicPr>
          <p:cNvPr id="12" name="Picture 11" descr="final_colo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447800" cy="685800"/>
          </a:xfrm>
          <a:prstGeom prst="rect">
            <a:avLst/>
          </a:prstGeom>
        </p:spPr>
      </p:pic>
      <p:pic>
        <p:nvPicPr>
          <p:cNvPr id="13" name="Picture 12" descr="eu_flag_co_funded_pos_[rgb]_right.jpg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467600" y="152400"/>
            <a:ext cx="1676400" cy="4095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249362"/>
            <a:ext cx="8686800" cy="427038"/>
          </a:xfrm>
        </p:spPr>
        <p:txBody>
          <a:bodyPr>
            <a:normAutofit fontScale="90000"/>
          </a:bodyPr>
          <a:lstStyle/>
          <a:p>
            <a:r>
              <a:rPr lang="sr-Latn-R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WP5 – to do list</a:t>
            </a:r>
            <a:br>
              <a:rPr lang="sr-Latn-R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</a:br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Quality assurance and monitoring </a:t>
            </a:r>
            <a:endParaRPr lang="en-US" sz="2400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1981200" y="152400"/>
            <a:ext cx="5562600" cy="3809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4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Development of master curricula for natural disasters risk management in Western Balkan countries</a:t>
            </a:r>
            <a:endParaRPr lang="bs-Latn-BA" sz="1400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0" y="723900"/>
            <a:ext cx="9144000" cy="0"/>
          </a:xfrm>
          <a:prstGeom prst="line">
            <a:avLst/>
          </a:prstGeom>
          <a:ln w="254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192900708"/>
              </p:ext>
            </p:extLst>
          </p:nvPr>
        </p:nvGraphicFramePr>
        <p:xfrm>
          <a:off x="533400" y="2301241"/>
          <a:ext cx="8305800" cy="31995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553200"/>
                <a:gridCol w="1752600"/>
              </a:tblGrid>
              <a:tr h="441959"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dirty="0" smtClean="0">
                          <a:solidFill>
                            <a:schemeClr val="bg1"/>
                          </a:solidFill>
                        </a:rPr>
                        <a:t>5.1</a:t>
                      </a:r>
                      <a:r>
                        <a:rPr lang="en-GB" sz="1800" b="1" dirty="0" smtClean="0"/>
                        <a:t> Regular Quality Assurance Committee</a:t>
                      </a:r>
                      <a:r>
                        <a:rPr lang="sr-Latn-RS" sz="1800" b="1" dirty="0" smtClean="0"/>
                        <a:t> </a:t>
                      </a:r>
                      <a:r>
                        <a:rPr lang="en-GB" sz="1800" b="1" dirty="0" smtClean="0"/>
                        <a:t>meetings </a:t>
                      </a:r>
                      <a:endParaRPr lang="en-US" dirty="0" smtClean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096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noProof="0" dirty="0" smtClean="0">
                          <a:solidFill>
                            <a:schemeClr val="tx1"/>
                          </a:solidFill>
                        </a:rPr>
                        <a:t>Minutes of the meetings</a:t>
                      </a:r>
                      <a:r>
                        <a:rPr lang="sr-Latn-RS" sz="1600" noProof="0" dirty="0" smtClean="0">
                          <a:solidFill>
                            <a:schemeClr val="tx1"/>
                          </a:solidFill>
                        </a:rPr>
                        <a:t> – </a:t>
                      </a:r>
                      <a:r>
                        <a:rPr lang="sr-Latn-RS" sz="1600" kern="1200" baseline="0" noProof="0" dirty="0" smtClean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MUHEC </a:t>
                      </a:r>
                      <a:r>
                        <a:rPr lang="en-GB" sz="1600" baseline="0" noProof="0" dirty="0" smtClean="0">
                          <a:solidFill>
                            <a:srgbClr val="0070C0"/>
                          </a:solidFill>
                        </a:rPr>
                        <a:t>in consultation with </a:t>
                      </a:r>
                      <a:r>
                        <a:rPr lang="sr-Latn-RS" sz="1600" baseline="0" noProof="0" dirty="0" smtClean="0">
                          <a:solidFill>
                            <a:srgbClr val="0070C0"/>
                          </a:solidFill>
                        </a:rPr>
                        <a:t>representatives from UNI, BOKU, OE (sixth: </a:t>
                      </a:r>
                      <a:r>
                        <a:rPr lang="sr-Latn-RS" sz="1600" baseline="0" noProof="0" dirty="0" smtClean="0">
                          <a:solidFill>
                            <a:srgbClr val="FF0000"/>
                          </a:solidFill>
                        </a:rPr>
                        <a:t>UNSA </a:t>
                      </a:r>
                      <a:r>
                        <a:rPr lang="sr-Latn-RS" sz="1600" baseline="0" noProof="0" dirty="0" smtClean="0">
                          <a:solidFill>
                            <a:srgbClr val="FF0000"/>
                          </a:solidFill>
                        </a:rPr>
                        <a:t>4 </a:t>
                      </a:r>
                      <a:r>
                        <a:rPr lang="sr-Latn-RS" sz="1600" baseline="0" noProof="0" dirty="0" smtClean="0">
                          <a:solidFill>
                            <a:srgbClr val="FF0000"/>
                          </a:solidFill>
                        </a:rPr>
                        <a:t>September 2019</a:t>
                      </a:r>
                      <a:r>
                        <a:rPr lang="sr-Latn-RS" sz="1600" baseline="0" noProof="0" dirty="0" smtClean="0">
                          <a:solidFill>
                            <a:srgbClr val="0070C0"/>
                          </a:solidFill>
                        </a:rPr>
                        <a:t>)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sz="1600" u="none" dirty="0" smtClean="0">
                          <a:solidFill>
                            <a:schemeClr val="tx1"/>
                          </a:solidFill>
                        </a:rPr>
                        <a:t>14 October </a:t>
                      </a:r>
                      <a:r>
                        <a:rPr lang="en-US" sz="1600" u="none" dirty="0" smtClean="0">
                          <a:solidFill>
                            <a:schemeClr val="tx1"/>
                          </a:solidFill>
                        </a:rPr>
                        <a:t>201</a:t>
                      </a:r>
                      <a:r>
                        <a:rPr lang="sr-Latn-RS" sz="1600" u="none" dirty="0" smtClean="0">
                          <a:solidFill>
                            <a:schemeClr val="tx1"/>
                          </a:solidFill>
                        </a:rPr>
                        <a:t>9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sz="1800" b="1" u="none" dirty="0" smtClean="0">
                          <a:solidFill>
                            <a:srgbClr val="00B050"/>
                          </a:solidFill>
                        </a:rPr>
                        <a:t>COMPLETED</a:t>
                      </a:r>
                      <a:endParaRPr lang="en-US" sz="180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57200"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b="1" dirty="0" smtClean="0">
                          <a:solidFill>
                            <a:schemeClr val="bg1"/>
                          </a:solidFill>
                        </a:rPr>
                        <a:t>5.2</a:t>
                      </a:r>
                      <a:r>
                        <a:rPr lang="en-GB" sz="1800" b="1" dirty="0" smtClean="0">
                          <a:solidFill>
                            <a:schemeClr val="bg1"/>
                          </a:solidFill>
                        </a:rPr>
                        <a:t> Development of the quality control plan</a:t>
                      </a:r>
                      <a:endParaRPr lang="en-US" sz="1800" b="1" kern="1200" dirty="0" smtClean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2398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Quality control plan adopted</a:t>
                      </a:r>
                      <a:r>
                        <a:rPr lang="sr-Latn-RS" sz="16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6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– </a:t>
                      </a:r>
                      <a:r>
                        <a:rPr lang="sr-Latn-RS" sz="1600" kern="1200" baseline="0" noProof="0" dirty="0" smtClean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MUHEC </a:t>
                      </a:r>
                      <a:r>
                        <a:rPr lang="en-GB" sz="1600" baseline="0" noProof="0" dirty="0" smtClean="0">
                          <a:solidFill>
                            <a:srgbClr val="0070C0"/>
                          </a:solidFill>
                        </a:rPr>
                        <a:t>in consultation with </a:t>
                      </a:r>
                      <a:r>
                        <a:rPr lang="sr-Latn-RS" sz="1600" baseline="0" noProof="0" dirty="0" smtClean="0">
                          <a:solidFill>
                            <a:srgbClr val="0070C0"/>
                          </a:solidFill>
                        </a:rPr>
                        <a:t>contact persons from UNI, BOKU, OE </a:t>
                      </a:r>
                      <a:endParaRPr lang="en-US" sz="16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sz="1600" u="none" dirty="0" smtClean="0">
                          <a:solidFill>
                            <a:schemeClr val="tx1"/>
                          </a:solidFill>
                        </a:rPr>
                        <a:t>14 January </a:t>
                      </a:r>
                      <a:r>
                        <a:rPr lang="en-US" sz="1600" u="none" dirty="0" smtClean="0">
                          <a:solidFill>
                            <a:schemeClr val="tx1"/>
                          </a:solidFill>
                        </a:rPr>
                        <a:t>201</a:t>
                      </a:r>
                      <a:r>
                        <a:rPr lang="sr-Latn-RS" sz="1600" u="none" dirty="0" smtClean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sz="1600" b="1" u="none" dirty="0" smtClean="0">
                          <a:solidFill>
                            <a:srgbClr val="00B050"/>
                          </a:solidFill>
                        </a:rPr>
                        <a:t>COMPLETED</a:t>
                      </a:r>
                      <a:endParaRPr lang="en-US" sz="160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42811"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b="1" dirty="0" smtClean="0">
                          <a:solidFill>
                            <a:schemeClr val="bg1"/>
                          </a:solidFill>
                        </a:rPr>
                        <a:t>5.3</a:t>
                      </a:r>
                      <a:r>
                        <a:rPr lang="en-GB" sz="1800" b="1" dirty="0" smtClean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en-US" sz="18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External evaluation of the project</a:t>
                      </a:r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2398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Report of the external quality evaluation - </a:t>
                      </a:r>
                      <a:r>
                        <a:rPr lang="sr-Latn-RS" sz="1600" kern="1200" baseline="0" noProof="0" dirty="0" smtClean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Mid-term external evaluation of the project – 01 September 2018, second 01 September 2019</a:t>
                      </a:r>
                      <a:endParaRPr lang="en-US" sz="1600" kern="1200" baseline="0" noProof="0" dirty="0" smtClean="0">
                        <a:solidFill>
                          <a:srgbClr val="0070C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sz="1600" u="none" dirty="0" smtClean="0">
                          <a:solidFill>
                            <a:schemeClr val="tx1"/>
                          </a:solidFill>
                        </a:rPr>
                        <a:t>14 May </a:t>
                      </a:r>
                      <a:r>
                        <a:rPr lang="en-US" sz="1600" u="none" dirty="0" smtClean="0">
                          <a:solidFill>
                            <a:schemeClr val="tx1"/>
                          </a:solidFill>
                        </a:rPr>
                        <a:t>201</a:t>
                      </a:r>
                      <a:r>
                        <a:rPr lang="sr-Latn-RS" sz="1600" u="none" dirty="0" smtClean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sz="1600" b="1" u="none" dirty="0" smtClean="0">
                          <a:solidFill>
                            <a:srgbClr val="00B050"/>
                          </a:solidFill>
                        </a:rPr>
                        <a:t>COMPLETED</a:t>
                      </a:r>
                      <a:endParaRPr lang="en-US" sz="160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/>
          </a:p>
        </p:txBody>
      </p:sp>
      <p:pic>
        <p:nvPicPr>
          <p:cNvPr id="12" name="Picture 11" descr="final_colo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447800" cy="685800"/>
          </a:xfrm>
          <a:prstGeom prst="rect">
            <a:avLst/>
          </a:prstGeom>
        </p:spPr>
      </p:pic>
      <p:pic>
        <p:nvPicPr>
          <p:cNvPr id="13" name="Picture 12" descr="eu_flag_co_funded_pos_[rgb]_right.jpg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467600" y="152400"/>
            <a:ext cx="1676400" cy="4095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249362"/>
            <a:ext cx="8686800" cy="427038"/>
          </a:xfrm>
        </p:spPr>
        <p:txBody>
          <a:bodyPr>
            <a:normAutofit fontScale="90000"/>
          </a:bodyPr>
          <a:lstStyle/>
          <a:p>
            <a:r>
              <a:rPr lang="sr-Latn-R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WP5 – to do list</a:t>
            </a:r>
            <a:br>
              <a:rPr lang="sr-Latn-R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</a:br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Quality assurance and monitoring </a:t>
            </a:r>
            <a:endParaRPr lang="en-US" sz="2400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1981200" y="152400"/>
            <a:ext cx="5562600" cy="3809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4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Development of master curricula for natural disasters risk management in Western Balkan countries</a:t>
            </a:r>
            <a:endParaRPr lang="bs-Latn-BA" sz="1400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0" y="723900"/>
            <a:ext cx="9144000" cy="0"/>
          </a:xfrm>
          <a:prstGeom prst="line">
            <a:avLst/>
          </a:prstGeom>
          <a:ln w="254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192900708"/>
              </p:ext>
            </p:extLst>
          </p:nvPr>
        </p:nvGraphicFramePr>
        <p:xfrm>
          <a:off x="533400" y="2301241"/>
          <a:ext cx="8305800" cy="211835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553200"/>
                <a:gridCol w="1752600"/>
              </a:tblGrid>
              <a:tr h="441959"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dirty="0" smtClean="0">
                          <a:solidFill>
                            <a:schemeClr val="bg1"/>
                          </a:solidFill>
                        </a:rPr>
                        <a:t>5.4</a:t>
                      </a:r>
                      <a:r>
                        <a:rPr lang="en-GB" sz="1800" b="1" dirty="0" smtClean="0"/>
                        <a:t> </a:t>
                      </a:r>
                      <a:r>
                        <a:rPr lang="sr-Latn-RS" sz="1800" b="1" dirty="0" smtClean="0"/>
                        <a:t>External financial control</a:t>
                      </a:r>
                      <a:endParaRPr lang="en-US" dirty="0" smtClean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096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Report of the external auditor - </a:t>
                      </a:r>
                      <a:r>
                        <a:rPr lang="sr-Latn-RS" sz="1600" kern="1200" baseline="0" noProof="0" dirty="0" smtClean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Mid-term external evaluation – end of September 2018</a:t>
                      </a:r>
                      <a:endParaRPr lang="en-US" sz="1600" kern="1200" baseline="0" noProof="0" dirty="0" smtClean="0">
                        <a:solidFill>
                          <a:srgbClr val="0070C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sz="1600" u="none" dirty="0" smtClean="0">
                          <a:solidFill>
                            <a:schemeClr val="tx1"/>
                          </a:solidFill>
                        </a:rPr>
                        <a:t>14 July </a:t>
                      </a:r>
                      <a:r>
                        <a:rPr lang="en-US" sz="1600" u="none" dirty="0" smtClean="0">
                          <a:solidFill>
                            <a:schemeClr val="tx1"/>
                          </a:solidFill>
                        </a:rPr>
                        <a:t>201</a:t>
                      </a:r>
                      <a:r>
                        <a:rPr lang="sr-Latn-RS" sz="1600" u="none" dirty="0" smtClean="0">
                          <a:solidFill>
                            <a:schemeClr val="tx1"/>
                          </a:solidFill>
                        </a:rPr>
                        <a:t>9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sz="1800" b="0" i="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I</a:t>
                      </a:r>
                      <a:r>
                        <a:rPr lang="en-US" sz="1800" b="0" i="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n progress</a:t>
                      </a:r>
                      <a:endParaRPr lang="en-US" sz="160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42811"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b="1" dirty="0" smtClean="0">
                          <a:solidFill>
                            <a:schemeClr val="bg1"/>
                          </a:solidFill>
                        </a:rPr>
                        <a:t>5.5</a:t>
                      </a:r>
                      <a:r>
                        <a:rPr lang="en-GB" sz="1800" b="1" dirty="0" smtClean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sr-Latn-RS" sz="1800" b="1" dirty="0" smtClean="0">
                          <a:solidFill>
                            <a:schemeClr val="bg1"/>
                          </a:solidFill>
                        </a:rPr>
                        <a:t>Inter-project coaching</a:t>
                      </a:r>
                      <a:endParaRPr lang="en-US" sz="1800" b="1" kern="1200" dirty="0" smtClean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2398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Report on the inter-project coaching – March 2018</a:t>
                      </a:r>
                      <a:endParaRPr lang="en-US" sz="16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sz="1600" u="none" dirty="0" smtClean="0">
                          <a:solidFill>
                            <a:schemeClr val="tx1"/>
                          </a:solidFill>
                        </a:rPr>
                        <a:t>14 May </a:t>
                      </a:r>
                      <a:r>
                        <a:rPr lang="en-US" sz="1600" u="none" dirty="0" smtClean="0">
                          <a:solidFill>
                            <a:schemeClr val="tx1"/>
                          </a:solidFill>
                        </a:rPr>
                        <a:t>201</a:t>
                      </a:r>
                      <a:r>
                        <a:rPr lang="sr-Latn-RS" sz="1600" u="none" dirty="0" smtClean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sz="1600" b="1" u="none" dirty="0" smtClean="0">
                          <a:solidFill>
                            <a:srgbClr val="00B050"/>
                          </a:solidFill>
                        </a:rPr>
                        <a:t>COMPLETED</a:t>
                      </a:r>
                      <a:endParaRPr lang="en-US" sz="160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/>
          </a:p>
        </p:txBody>
      </p:sp>
      <p:pic>
        <p:nvPicPr>
          <p:cNvPr id="12" name="Picture 11" descr="final_colo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447800" cy="685800"/>
          </a:xfrm>
          <a:prstGeom prst="rect">
            <a:avLst/>
          </a:prstGeom>
        </p:spPr>
      </p:pic>
      <p:pic>
        <p:nvPicPr>
          <p:cNvPr id="13" name="Picture 12" descr="eu_flag_co_funded_pos_[rgb]_right.jpg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467600" y="152400"/>
            <a:ext cx="1676400" cy="4095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395</TotalTime>
  <Words>1403</Words>
  <Application>Microsoft Office PowerPoint</Application>
  <PresentationFormat>On-screen Show (4:3)</PresentationFormat>
  <Paragraphs>189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Development of master curricula for natural disasters risk management in Western Balkan countries</vt:lpstr>
      <vt:lpstr>WP1 – COMPLETED Analysis of natural disasters needed to be managed in  Western Balkan region</vt:lpstr>
      <vt:lpstr>WP2 – COMPLETED  Development of master curricula</vt:lpstr>
      <vt:lpstr>WP2 – to do list Development of master curricula</vt:lpstr>
      <vt:lpstr>WP3 – COMPLETED  Development of trainings for citizens and public sector</vt:lpstr>
      <vt:lpstr>WP4 – to do list  Implementation of developed master curricula and trainings </vt:lpstr>
      <vt:lpstr>WP4 – to do list  Implementation of developed master curricula and trainings </vt:lpstr>
      <vt:lpstr>WP5 – to do list  Quality assurance and monitoring </vt:lpstr>
      <vt:lpstr>WP5 – to do list  Quality assurance and monitoring </vt:lpstr>
      <vt:lpstr>WP6 – to do list Dissemination</vt:lpstr>
      <vt:lpstr>WP7 – to do list Exploitation</vt:lpstr>
      <vt:lpstr>WP8 – to do list Project management </vt:lpstr>
      <vt:lpstr>WP8 – to do list Project management 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Development of master curricula for natural disasters risk management in Western Balkan countries</dc:title>
  <dc:creator>Milan</dc:creator>
  <cp:lastModifiedBy>Milan</cp:lastModifiedBy>
  <cp:revision>97</cp:revision>
  <dcterms:created xsi:type="dcterms:W3CDTF">2006-08-16T00:00:00Z</dcterms:created>
  <dcterms:modified xsi:type="dcterms:W3CDTF">2019-08-18T08:04:06Z</dcterms:modified>
</cp:coreProperties>
</file>